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2" r:id="rId3"/>
    <p:sldId id="263" r:id="rId4"/>
    <p:sldId id="265" r:id="rId5"/>
    <p:sldId id="266" r:id="rId6"/>
    <p:sldId id="270" r:id="rId7"/>
    <p:sldId id="292" r:id="rId8"/>
    <p:sldId id="276" r:id="rId9"/>
    <p:sldId id="277" r:id="rId10"/>
    <p:sldId id="278" r:id="rId11"/>
    <p:sldId id="279" r:id="rId12"/>
    <p:sldId id="305" r:id="rId13"/>
    <p:sldId id="272" r:id="rId14"/>
    <p:sldId id="293" r:id="rId15"/>
    <p:sldId id="296" r:id="rId16"/>
    <p:sldId id="297" r:id="rId17"/>
    <p:sldId id="298" r:id="rId18"/>
    <p:sldId id="299" r:id="rId19"/>
    <p:sldId id="300" r:id="rId20"/>
    <p:sldId id="274" r:id="rId21"/>
    <p:sldId id="294" r:id="rId22"/>
    <p:sldId id="295" r:id="rId23"/>
    <p:sldId id="301" r:id="rId24"/>
    <p:sldId id="286" r:id="rId25"/>
    <p:sldId id="304" r:id="rId26"/>
    <p:sldId id="303" r:id="rId27"/>
    <p:sldId id="27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42622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5833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8399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3709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628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7561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6042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2243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731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957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8198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805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874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7967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278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157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9038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5/29/2022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8184941"/>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6A6697D-CE14-F05D-12FC-6A13B7EB2D7F}"/>
              </a:ext>
            </a:extLst>
          </p:cNvPr>
          <p:cNvSpPr>
            <a:spLocks noGrp="1"/>
          </p:cNvSpPr>
          <p:nvPr>
            <p:ph type="subTitle" idx="1"/>
          </p:nvPr>
        </p:nvSpPr>
        <p:spPr/>
        <p:txBody>
          <a:bodyPr>
            <a:normAutofit/>
          </a:bodyPr>
          <a:lstStyle/>
          <a:p>
            <a:r>
              <a:rPr lang="en-GB" sz="28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Created by Shubhasree Sarkar</a:t>
            </a:r>
            <a:endParaRPr lang="en-IN" sz="28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a:extLst>
              <a:ext uri="{FF2B5EF4-FFF2-40B4-BE49-F238E27FC236}">
                <a16:creationId xmlns:a16="http://schemas.microsoft.com/office/drawing/2014/main" id="{7825131A-3CD2-07F7-5770-6980B0B5F74A}"/>
              </a:ext>
            </a:extLst>
          </p:cNvPr>
          <p:cNvSpPr/>
          <p:nvPr/>
        </p:nvSpPr>
        <p:spPr>
          <a:xfrm>
            <a:off x="266700" y="869656"/>
            <a:ext cx="9414937" cy="1938992"/>
          </a:xfrm>
          <a:prstGeom prst="rect">
            <a:avLst/>
          </a:prstGeom>
          <a:noFill/>
        </p:spPr>
        <p:txBody>
          <a:bodyPr wrap="square" lIns="91440" tIns="45720" rIns="91440" bIns="45720">
            <a:spAutoFit/>
          </a:bodyPr>
          <a:lstStyle/>
          <a:p>
            <a:pPr algn="ctr"/>
            <a:r>
              <a:rPr lang="en-GB"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MARKETING AND RETAIL ANALYTICS </a:t>
            </a:r>
            <a:endPar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a:extLst>
              <a:ext uri="{FF2B5EF4-FFF2-40B4-BE49-F238E27FC236}">
                <a16:creationId xmlns:a16="http://schemas.microsoft.com/office/drawing/2014/main" id="{5BB8174F-C697-091D-2A36-04839F76CE97}"/>
              </a:ext>
            </a:extLst>
          </p:cNvPr>
          <p:cNvSpPr/>
          <p:nvPr/>
        </p:nvSpPr>
        <p:spPr>
          <a:xfrm>
            <a:off x="2853793" y="3075057"/>
            <a:ext cx="9414937" cy="707886"/>
          </a:xfrm>
          <a:prstGeom prst="rect">
            <a:avLst/>
          </a:prstGeom>
          <a:noFill/>
        </p:spPr>
        <p:txBody>
          <a:bodyPr wrap="square" lIns="91440" tIns="45720" rIns="91440" bIns="45720">
            <a:spAutoFit/>
          </a:bodyPr>
          <a:lstStyle/>
          <a:p>
            <a:pPr algn="ctr"/>
            <a:r>
              <a:rPr lang="en-GB"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MARKET BASKET ANALYSIS</a:t>
            </a:r>
            <a:endPar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59615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474663"/>
          </a:xfrm>
        </p:spPr>
        <p:txBody>
          <a:bodyPr>
            <a:normAutofit/>
          </a:bodyPr>
          <a:lstStyle/>
          <a:p>
            <a:pPr algn="ctr"/>
            <a:r>
              <a:rPr lang="en-GB" sz="2000" b="1" dirty="0">
                <a:latin typeface="Comic Sans MS" panose="030F0702030302020204" pitchFamily="66" charset="0"/>
              </a:rPr>
              <a:t>Exploratory data analysis – Bivariate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0" name="TextBox 9">
            <a:extLst>
              <a:ext uri="{FF2B5EF4-FFF2-40B4-BE49-F238E27FC236}">
                <a16:creationId xmlns:a16="http://schemas.microsoft.com/office/drawing/2014/main" id="{4CBAA15F-AA41-EE8A-870C-0DA4813B78F5}"/>
              </a:ext>
            </a:extLst>
          </p:cNvPr>
          <p:cNvSpPr txBox="1"/>
          <p:nvPr/>
        </p:nvSpPr>
        <p:spPr>
          <a:xfrm>
            <a:off x="257175" y="5734705"/>
            <a:ext cx="11582400" cy="923330"/>
          </a:xfrm>
          <a:prstGeom prst="rect">
            <a:avLst/>
          </a:prstGeom>
          <a:noFill/>
        </p:spPr>
        <p:txBody>
          <a:bodyPr wrap="square" rtlCol="0">
            <a:spAutoFit/>
          </a:bodyPr>
          <a:lstStyle/>
          <a:p>
            <a:r>
              <a:rPr lang="en-GB" dirty="0">
                <a:latin typeface="Comic Sans MS" panose="030F0702030302020204" pitchFamily="66" charset="0"/>
              </a:rPr>
              <a:t>From the above graph we can confirm that overall the month wise order count has been fluctuating with irregular increase and decrease over the period starting from January 2018 till March 2020.In between, it has been highest during March 2019 and lowest during March 2020. </a:t>
            </a:r>
            <a:endParaRPr lang="en-IN" dirty="0">
              <a:latin typeface="Comic Sans MS" panose="030F0702030302020204" pitchFamily="66" charset="0"/>
            </a:endParaRPr>
          </a:p>
        </p:txBody>
      </p:sp>
      <p:pic>
        <p:nvPicPr>
          <p:cNvPr id="8" name="Picture 7">
            <a:extLst>
              <a:ext uri="{FF2B5EF4-FFF2-40B4-BE49-F238E27FC236}">
                <a16:creationId xmlns:a16="http://schemas.microsoft.com/office/drawing/2014/main" id="{1BE442EC-F4B6-C1C0-B277-7941B8C024A1}"/>
              </a:ext>
            </a:extLst>
          </p:cNvPr>
          <p:cNvPicPr>
            <a:picLocks noChangeAspect="1"/>
          </p:cNvPicPr>
          <p:nvPr/>
        </p:nvPicPr>
        <p:blipFill>
          <a:blip r:embed="rId2"/>
          <a:stretch>
            <a:fillRect/>
          </a:stretch>
        </p:blipFill>
        <p:spPr>
          <a:xfrm>
            <a:off x="257175" y="502693"/>
            <a:ext cx="11582400" cy="5120045"/>
          </a:xfrm>
          <a:prstGeom prst="rect">
            <a:avLst/>
          </a:prstGeom>
        </p:spPr>
      </p:pic>
    </p:spTree>
    <p:extLst>
      <p:ext uri="{BB962C8B-B14F-4D97-AF65-F5344CB8AC3E}">
        <p14:creationId xmlns:p14="http://schemas.microsoft.com/office/powerpoint/2010/main" val="399184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474663"/>
          </a:xfrm>
        </p:spPr>
        <p:txBody>
          <a:bodyPr>
            <a:normAutofit/>
          </a:bodyPr>
          <a:lstStyle/>
          <a:p>
            <a:pPr algn="ctr"/>
            <a:r>
              <a:rPr lang="en-GB" sz="2000" b="1" dirty="0">
                <a:latin typeface="Comic Sans MS" panose="030F0702030302020204" pitchFamily="66" charset="0"/>
              </a:rPr>
              <a:t>Exploratory data analysis – Bivariate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0" name="TextBox 9">
            <a:extLst>
              <a:ext uri="{FF2B5EF4-FFF2-40B4-BE49-F238E27FC236}">
                <a16:creationId xmlns:a16="http://schemas.microsoft.com/office/drawing/2014/main" id="{E9D2B2B6-6A73-B88E-D6C0-3E4E22C110F7}"/>
              </a:ext>
            </a:extLst>
          </p:cNvPr>
          <p:cNvSpPr txBox="1"/>
          <p:nvPr/>
        </p:nvSpPr>
        <p:spPr>
          <a:xfrm>
            <a:off x="485775" y="5810460"/>
            <a:ext cx="11220450" cy="923330"/>
          </a:xfrm>
          <a:prstGeom prst="rect">
            <a:avLst/>
          </a:prstGeom>
          <a:noFill/>
        </p:spPr>
        <p:txBody>
          <a:bodyPr wrap="square" rtlCol="0">
            <a:spAutoFit/>
          </a:bodyPr>
          <a:lstStyle/>
          <a:p>
            <a:r>
              <a:rPr lang="en-GB" dirty="0">
                <a:latin typeface="Comic Sans MS" panose="030F0702030302020204" pitchFamily="66" charset="0"/>
              </a:rPr>
              <a:t>From the above graph we can confirm that over the weeks from week 0 to week 40, the order count has been fluctuating overall. In between, during week 8, it has been the highest while during week 40, it has been the lowest.</a:t>
            </a:r>
            <a:endParaRPr lang="en-IN" dirty="0">
              <a:latin typeface="Comic Sans MS" panose="030F0702030302020204" pitchFamily="66" charset="0"/>
            </a:endParaRPr>
          </a:p>
        </p:txBody>
      </p:sp>
      <p:pic>
        <p:nvPicPr>
          <p:cNvPr id="5" name="Picture 4">
            <a:extLst>
              <a:ext uri="{FF2B5EF4-FFF2-40B4-BE49-F238E27FC236}">
                <a16:creationId xmlns:a16="http://schemas.microsoft.com/office/drawing/2014/main" id="{EF1DEE86-AC8B-2648-21D3-3838694A8AD0}"/>
              </a:ext>
            </a:extLst>
          </p:cNvPr>
          <p:cNvPicPr>
            <a:picLocks noChangeAspect="1"/>
          </p:cNvPicPr>
          <p:nvPr/>
        </p:nvPicPr>
        <p:blipFill>
          <a:blip r:embed="rId2"/>
          <a:stretch>
            <a:fillRect/>
          </a:stretch>
        </p:blipFill>
        <p:spPr>
          <a:xfrm>
            <a:off x="485775" y="554115"/>
            <a:ext cx="11220450" cy="5149448"/>
          </a:xfrm>
          <a:prstGeom prst="rect">
            <a:avLst/>
          </a:prstGeom>
        </p:spPr>
      </p:pic>
    </p:spTree>
    <p:extLst>
      <p:ext uri="{BB962C8B-B14F-4D97-AF65-F5344CB8AC3E}">
        <p14:creationId xmlns:p14="http://schemas.microsoft.com/office/powerpoint/2010/main" val="366104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474663"/>
          </a:xfrm>
        </p:spPr>
        <p:txBody>
          <a:bodyPr>
            <a:normAutofit/>
          </a:bodyPr>
          <a:lstStyle/>
          <a:p>
            <a:pPr algn="ctr"/>
            <a:r>
              <a:rPr lang="en-GB" sz="2000" b="1" dirty="0">
                <a:latin typeface="Comic Sans MS" panose="030F0702030302020204" pitchFamily="66" charset="0"/>
              </a:rPr>
              <a:t>Exploratory data analysis – Bivariate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0" name="TextBox 9">
            <a:extLst>
              <a:ext uri="{FF2B5EF4-FFF2-40B4-BE49-F238E27FC236}">
                <a16:creationId xmlns:a16="http://schemas.microsoft.com/office/drawing/2014/main" id="{E9D2B2B6-6A73-B88E-D6C0-3E4E22C110F7}"/>
              </a:ext>
            </a:extLst>
          </p:cNvPr>
          <p:cNvSpPr txBox="1"/>
          <p:nvPr/>
        </p:nvSpPr>
        <p:spPr>
          <a:xfrm>
            <a:off x="485775" y="5810460"/>
            <a:ext cx="11220450" cy="646331"/>
          </a:xfrm>
          <a:prstGeom prst="rect">
            <a:avLst/>
          </a:prstGeom>
          <a:noFill/>
        </p:spPr>
        <p:txBody>
          <a:bodyPr wrap="square" rtlCol="0">
            <a:spAutoFit/>
          </a:bodyPr>
          <a:lstStyle/>
          <a:p>
            <a:r>
              <a:rPr lang="en-GB" dirty="0">
                <a:latin typeface="Comic Sans MS" panose="030F0702030302020204" pitchFamily="66" charset="0"/>
              </a:rPr>
              <a:t>From the above graph we can confirm that over the days, 8</a:t>
            </a:r>
            <a:r>
              <a:rPr lang="en-GB" baseline="30000" dirty="0">
                <a:latin typeface="Comic Sans MS" panose="030F0702030302020204" pitchFamily="66" charset="0"/>
              </a:rPr>
              <a:t>Th</a:t>
            </a:r>
            <a:r>
              <a:rPr lang="en-GB" dirty="0">
                <a:latin typeface="Comic Sans MS" panose="030F0702030302020204" pitchFamily="66" charset="0"/>
              </a:rPr>
              <a:t> February, 2019 has the highest orders seen.</a:t>
            </a:r>
            <a:endParaRPr lang="en-IN" dirty="0">
              <a:latin typeface="Comic Sans MS" panose="030F0702030302020204" pitchFamily="66" charset="0"/>
            </a:endParaRPr>
          </a:p>
        </p:txBody>
      </p:sp>
      <p:pic>
        <p:nvPicPr>
          <p:cNvPr id="4" name="Picture 3">
            <a:extLst>
              <a:ext uri="{FF2B5EF4-FFF2-40B4-BE49-F238E27FC236}">
                <a16:creationId xmlns:a16="http://schemas.microsoft.com/office/drawing/2014/main" id="{7851946F-E46C-A856-D76E-8878E80DF193}"/>
              </a:ext>
            </a:extLst>
          </p:cNvPr>
          <p:cNvPicPr>
            <a:picLocks noChangeAspect="1"/>
          </p:cNvPicPr>
          <p:nvPr/>
        </p:nvPicPr>
        <p:blipFill>
          <a:blip r:embed="rId2"/>
          <a:stretch>
            <a:fillRect/>
          </a:stretch>
        </p:blipFill>
        <p:spPr>
          <a:xfrm>
            <a:off x="200024" y="688133"/>
            <a:ext cx="11772901" cy="5122328"/>
          </a:xfrm>
          <a:prstGeom prst="rect">
            <a:avLst/>
          </a:prstGeom>
        </p:spPr>
      </p:pic>
    </p:spTree>
    <p:extLst>
      <p:ext uri="{BB962C8B-B14F-4D97-AF65-F5344CB8AC3E}">
        <p14:creationId xmlns:p14="http://schemas.microsoft.com/office/powerpoint/2010/main" val="259552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73124" y="183592"/>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000" b="1" dirty="0">
                <a:latin typeface="Comic Sans MS" panose="030F0702030302020204" pitchFamily="66" charset="0"/>
              </a:rPr>
              <a:t>WHAT is Market basket analysis?</a:t>
            </a:r>
            <a:endParaRPr lang="en-IN" sz="2000" b="1"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247649" y="766732"/>
            <a:ext cx="11382374" cy="5324535"/>
          </a:xfrm>
          <a:prstGeom prst="rect">
            <a:avLst/>
          </a:prstGeom>
          <a:noFill/>
        </p:spPr>
        <p:txBody>
          <a:bodyPr wrap="square" rtlCol="0">
            <a:spAutoFit/>
          </a:bodyPr>
          <a:lstStyle/>
          <a:p>
            <a:pPr algn="just"/>
            <a:r>
              <a:rPr lang="en-GB" sz="2000" b="0" i="0" dirty="0">
                <a:effectLst/>
                <a:latin typeface="Comic Sans MS" panose="030F0702030302020204" pitchFamily="66" charset="0"/>
              </a:rPr>
              <a:t>Market basket analysis is a data mining technique used by retailers to increase sales by better understanding customer purchasing patterns. It involves analysing large data sets, such as purchase history, to reveal product groupings, as well as products that are likely to be purchased together.</a:t>
            </a:r>
          </a:p>
          <a:p>
            <a:pPr algn="just"/>
            <a:r>
              <a:rPr lang="en-GB" sz="2000" b="0" i="0" dirty="0">
                <a:effectLst/>
                <a:latin typeface="Comic Sans MS" panose="030F0702030302020204" pitchFamily="66" charset="0"/>
              </a:rPr>
              <a:t>The adoption of market basket analysis was aided by the advent of electronic point-of-sale (POS) systems. Compared to handwritten records kept by store owners, the digital records generated by POS systems made it easier for applications to process and analyse large volumes of purchase data.</a:t>
            </a:r>
          </a:p>
          <a:p>
            <a:pPr algn="just"/>
            <a:endParaRPr lang="en-GB" sz="2000" dirty="0">
              <a:latin typeface="Comic Sans MS" panose="030F0702030302020204" pitchFamily="66" charset="0"/>
            </a:endParaRPr>
          </a:p>
          <a:p>
            <a:pPr algn="l"/>
            <a:r>
              <a:rPr lang="en-GB" sz="2000" b="1" i="0" dirty="0">
                <a:effectLst/>
                <a:latin typeface="Comic Sans MS" panose="030F0702030302020204" pitchFamily="66" charset="0"/>
              </a:rPr>
              <a:t>Examples of market basket analysis</a:t>
            </a:r>
          </a:p>
          <a:p>
            <a:pPr algn="l"/>
            <a:r>
              <a:rPr lang="en-GB" sz="2000" b="0" i="0" dirty="0">
                <a:effectLst/>
                <a:latin typeface="Comic Sans MS" panose="030F0702030302020204" pitchFamily="66" charset="0"/>
              </a:rPr>
              <a:t>The Amazon website employs a well-known example of market basket analysis. On a product page, Amazon presents users with related products, under the headings of “Frequently bought together” and “Customers who bought this item also bought.”</a:t>
            </a:r>
          </a:p>
          <a:p>
            <a:pPr algn="l"/>
            <a:r>
              <a:rPr lang="en-GB" sz="2000" b="0" i="0" dirty="0">
                <a:effectLst/>
                <a:latin typeface="Comic Sans MS" panose="030F0702030302020204" pitchFamily="66" charset="0"/>
              </a:rPr>
              <a:t>Market basket analysis also applies to bricks-and-mortar stores. If analysis showed that magazine purchases often include the purchase of a bookmark (which could be considered an unexpected combination, since the consumer did not purchase a book), then the book store might place a selection of bookmarks near the magazine rack.</a:t>
            </a:r>
          </a:p>
        </p:txBody>
      </p:sp>
    </p:spTree>
    <p:extLst>
      <p:ext uri="{BB962C8B-B14F-4D97-AF65-F5344CB8AC3E}">
        <p14:creationId xmlns:p14="http://schemas.microsoft.com/office/powerpoint/2010/main" val="1140778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73124" y="19311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100" b="1" i="0" dirty="0">
                <a:effectLst/>
                <a:latin typeface="Comic Sans MS" panose="030F0702030302020204" pitchFamily="66" charset="0"/>
              </a:rPr>
              <a:t>market basket analysis</a:t>
            </a:r>
          </a:p>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247649" y="745567"/>
            <a:ext cx="11382374" cy="5909310"/>
          </a:xfrm>
          <a:prstGeom prst="rect">
            <a:avLst/>
          </a:prstGeom>
          <a:noFill/>
        </p:spPr>
        <p:txBody>
          <a:bodyPr wrap="square" rtlCol="0">
            <a:spAutoFit/>
          </a:bodyPr>
          <a:lstStyle/>
          <a:p>
            <a:pPr algn="l"/>
            <a:r>
              <a:rPr lang="en-GB" sz="2000" b="1" i="0" dirty="0">
                <a:effectLst/>
                <a:latin typeface="Comic Sans MS" panose="030F0702030302020204" pitchFamily="66" charset="0"/>
              </a:rPr>
              <a:t>Types of market basket analysis</a:t>
            </a:r>
          </a:p>
          <a:p>
            <a:pPr algn="l"/>
            <a:r>
              <a:rPr lang="en-GB" sz="2000" b="0" i="0" dirty="0">
                <a:effectLst/>
                <a:latin typeface="Comic Sans MS" panose="030F0702030302020204" pitchFamily="66" charset="0"/>
              </a:rPr>
              <a:t>There are two types of market basket analysis:</a:t>
            </a:r>
          </a:p>
          <a:p>
            <a:pPr algn="l">
              <a:buFont typeface="+mj-lt"/>
              <a:buAutoNum type="arabicPeriod"/>
            </a:pPr>
            <a:r>
              <a:rPr lang="en-GB" sz="2000" b="0" i="0" dirty="0">
                <a:effectLst/>
                <a:latin typeface="Comic Sans MS" panose="030F0702030302020204" pitchFamily="66" charset="0"/>
              </a:rPr>
              <a:t>Predictive market basket analysis: This type considers items purchased in sequence to determine cross-sell</a:t>
            </a:r>
          </a:p>
          <a:p>
            <a:pPr algn="l">
              <a:buFont typeface="+mj-lt"/>
              <a:buAutoNum type="arabicPeriod"/>
            </a:pPr>
            <a:r>
              <a:rPr lang="en-GB" sz="2000" b="0" i="0" dirty="0">
                <a:effectLst/>
                <a:latin typeface="Comic Sans MS" panose="030F0702030302020204" pitchFamily="66" charset="0"/>
              </a:rPr>
              <a:t>Differential market basket analysis: This type considers data across different stores, as well as purchases from different customer groups during different times of the day, month or year. If a rule holds in one dimension (like store, time period or customer group), but does not hold in the others, analysts can determine the factors responsible for the exception. These insights can lead to new product offers that drive higher sales.</a:t>
            </a:r>
          </a:p>
          <a:p>
            <a:pPr algn="l">
              <a:buFont typeface="+mj-lt"/>
              <a:buAutoNum type="arabicPeriod"/>
            </a:pPr>
            <a:endParaRPr lang="en-GB" sz="2000" dirty="0">
              <a:latin typeface="Comic Sans MS" panose="030F0702030302020204" pitchFamily="66" charset="0"/>
            </a:endParaRPr>
          </a:p>
          <a:p>
            <a:pPr algn="l"/>
            <a:r>
              <a:rPr lang="en-GB" sz="2000" b="1" i="0" dirty="0">
                <a:effectLst/>
                <a:latin typeface="Comic Sans MS" panose="030F0702030302020204" pitchFamily="66" charset="0"/>
              </a:rPr>
              <a:t>Benefits of market basket analysis</a:t>
            </a:r>
          </a:p>
          <a:p>
            <a:pPr algn="l"/>
            <a:r>
              <a:rPr lang="en-GB" sz="2000" b="0" i="0" dirty="0">
                <a:effectLst/>
                <a:latin typeface="Comic Sans MS" panose="030F0702030302020204" pitchFamily="66" charset="0"/>
              </a:rPr>
              <a:t>Market basket analysis can increase sales and customer satisfaction. Using data to determine that products are often purchased together, retailers can optimize product placement, offer special deals and create new product bundles to encourage further sales of these combinations.</a:t>
            </a:r>
          </a:p>
          <a:p>
            <a:pPr algn="l"/>
            <a:r>
              <a:rPr lang="en-GB" sz="2000" b="0" i="0" dirty="0">
                <a:effectLst/>
                <a:latin typeface="Comic Sans MS" panose="030F0702030302020204" pitchFamily="66" charset="0"/>
              </a:rPr>
              <a:t>These improvements can generate additional sales for the retailer, while making the shopping experience more productive and valuable for customers. By using market basket analysis, customers may feel a stronger sentiment or brand loyalty toward the company.</a:t>
            </a:r>
          </a:p>
          <a:p>
            <a:pPr algn="l"/>
            <a:endParaRPr lang="en-GB" b="0" i="0" dirty="0">
              <a:effectLst/>
              <a:latin typeface="Comic Sans MS" panose="030F0702030302020204" pitchFamily="66" charset="0"/>
            </a:endParaRPr>
          </a:p>
        </p:txBody>
      </p:sp>
    </p:spTree>
    <p:extLst>
      <p:ext uri="{BB962C8B-B14F-4D97-AF65-F5344CB8AC3E}">
        <p14:creationId xmlns:p14="http://schemas.microsoft.com/office/powerpoint/2010/main" val="347362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73124" y="19311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100" b="1" i="0" dirty="0">
                <a:effectLst/>
                <a:latin typeface="Comic Sans MS" panose="030F0702030302020204" pitchFamily="66" charset="0"/>
              </a:rPr>
              <a:t>KNIME WORKFLOW</a:t>
            </a:r>
          </a:p>
          <a:p>
            <a:pPr algn="ctr"/>
            <a:endParaRPr lang="en-IN" sz="2000" dirty="0">
              <a:latin typeface="Comic Sans MS" panose="030F0702030302020204" pitchFamily="66" charset="0"/>
            </a:endParaRPr>
          </a:p>
        </p:txBody>
      </p:sp>
      <p:pic>
        <p:nvPicPr>
          <p:cNvPr id="3" name="Picture 2">
            <a:extLst>
              <a:ext uri="{FF2B5EF4-FFF2-40B4-BE49-F238E27FC236}">
                <a16:creationId xmlns:a16="http://schemas.microsoft.com/office/drawing/2014/main" id="{AFF922D9-E86F-3EE1-56D6-CA8918DB7E8E}"/>
              </a:ext>
            </a:extLst>
          </p:cNvPr>
          <p:cNvPicPr>
            <a:picLocks noChangeAspect="1"/>
          </p:cNvPicPr>
          <p:nvPr/>
        </p:nvPicPr>
        <p:blipFill>
          <a:blip r:embed="rId2"/>
          <a:stretch>
            <a:fillRect/>
          </a:stretch>
        </p:blipFill>
        <p:spPr>
          <a:xfrm>
            <a:off x="542925" y="745567"/>
            <a:ext cx="11106150" cy="3454958"/>
          </a:xfrm>
          <a:prstGeom prst="rect">
            <a:avLst/>
          </a:prstGeom>
        </p:spPr>
      </p:pic>
    </p:spTree>
    <p:extLst>
      <p:ext uri="{BB962C8B-B14F-4D97-AF65-F5344CB8AC3E}">
        <p14:creationId xmlns:p14="http://schemas.microsoft.com/office/powerpoint/2010/main" val="1567355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73124" y="19311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100" b="1" i="0" dirty="0">
                <a:effectLst/>
                <a:latin typeface="Comic Sans MS" panose="030F0702030302020204" pitchFamily="66" charset="0"/>
              </a:rPr>
              <a:t>DATA Load</a:t>
            </a:r>
          </a:p>
          <a:p>
            <a:pPr algn="ctr"/>
            <a:endParaRPr lang="en-IN" sz="2000" dirty="0">
              <a:latin typeface="Comic Sans MS" panose="030F0702030302020204" pitchFamily="66" charset="0"/>
            </a:endParaRPr>
          </a:p>
        </p:txBody>
      </p:sp>
      <p:pic>
        <p:nvPicPr>
          <p:cNvPr id="5" name="Picture 4">
            <a:extLst>
              <a:ext uri="{FF2B5EF4-FFF2-40B4-BE49-F238E27FC236}">
                <a16:creationId xmlns:a16="http://schemas.microsoft.com/office/drawing/2014/main" id="{02EAB795-78E0-EACA-03CD-E5FCD23309FE}"/>
              </a:ext>
            </a:extLst>
          </p:cNvPr>
          <p:cNvPicPr>
            <a:picLocks noChangeAspect="1"/>
          </p:cNvPicPr>
          <p:nvPr/>
        </p:nvPicPr>
        <p:blipFill>
          <a:blip r:embed="rId2"/>
          <a:stretch>
            <a:fillRect/>
          </a:stretch>
        </p:blipFill>
        <p:spPr>
          <a:xfrm>
            <a:off x="184104" y="469342"/>
            <a:ext cx="11823791" cy="5543550"/>
          </a:xfrm>
          <a:prstGeom prst="rect">
            <a:avLst/>
          </a:prstGeom>
        </p:spPr>
      </p:pic>
      <p:sp>
        <p:nvSpPr>
          <p:cNvPr id="7" name="TextBox 6">
            <a:extLst>
              <a:ext uri="{FF2B5EF4-FFF2-40B4-BE49-F238E27FC236}">
                <a16:creationId xmlns:a16="http://schemas.microsoft.com/office/drawing/2014/main" id="{DB00F4B7-9BC1-1E3D-7717-2A54BCBF4D95}"/>
              </a:ext>
            </a:extLst>
          </p:cNvPr>
          <p:cNvSpPr txBox="1"/>
          <p:nvPr/>
        </p:nvSpPr>
        <p:spPr>
          <a:xfrm>
            <a:off x="266700" y="6143625"/>
            <a:ext cx="11153775" cy="369332"/>
          </a:xfrm>
          <a:prstGeom prst="rect">
            <a:avLst/>
          </a:prstGeom>
          <a:noFill/>
        </p:spPr>
        <p:txBody>
          <a:bodyPr wrap="square" rtlCol="0">
            <a:spAutoFit/>
          </a:bodyPr>
          <a:lstStyle/>
          <a:p>
            <a:pPr algn="ctr"/>
            <a:r>
              <a:rPr lang="en-GB" dirty="0">
                <a:latin typeface="Comic Sans MS" panose="030F0702030302020204" pitchFamily="66" charset="0"/>
              </a:rPr>
              <a:t>Total no. of rows in the dataset as shown above is 20641</a:t>
            </a:r>
            <a:endParaRPr lang="en-IN" dirty="0">
              <a:latin typeface="Comic Sans MS" panose="030F0702030302020204" pitchFamily="66" charset="0"/>
            </a:endParaRPr>
          </a:p>
        </p:txBody>
      </p:sp>
    </p:spTree>
    <p:extLst>
      <p:ext uri="{BB962C8B-B14F-4D97-AF65-F5344CB8AC3E}">
        <p14:creationId xmlns:p14="http://schemas.microsoft.com/office/powerpoint/2010/main" val="384086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73124" y="19311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100" b="1" i="0" dirty="0">
                <a:effectLst/>
                <a:latin typeface="Comic Sans MS" panose="030F0702030302020204" pitchFamily="66" charset="0"/>
              </a:rPr>
              <a:t>Filtered data</a:t>
            </a:r>
          </a:p>
          <a:p>
            <a:pPr algn="ctr"/>
            <a:endParaRPr lang="en-IN" sz="2000" dirty="0">
              <a:latin typeface="Comic Sans MS" panose="030F0702030302020204" pitchFamily="66" charset="0"/>
            </a:endParaRPr>
          </a:p>
        </p:txBody>
      </p:sp>
      <p:sp>
        <p:nvSpPr>
          <p:cNvPr id="7" name="TextBox 6">
            <a:extLst>
              <a:ext uri="{FF2B5EF4-FFF2-40B4-BE49-F238E27FC236}">
                <a16:creationId xmlns:a16="http://schemas.microsoft.com/office/drawing/2014/main" id="{DB00F4B7-9BC1-1E3D-7717-2A54BCBF4D95}"/>
              </a:ext>
            </a:extLst>
          </p:cNvPr>
          <p:cNvSpPr txBox="1"/>
          <p:nvPr/>
        </p:nvSpPr>
        <p:spPr>
          <a:xfrm>
            <a:off x="537471" y="6076950"/>
            <a:ext cx="11153775" cy="646331"/>
          </a:xfrm>
          <a:prstGeom prst="rect">
            <a:avLst/>
          </a:prstGeom>
          <a:noFill/>
        </p:spPr>
        <p:txBody>
          <a:bodyPr wrap="square" rtlCol="0">
            <a:spAutoFit/>
          </a:bodyPr>
          <a:lstStyle/>
          <a:p>
            <a:pPr algn="ctr"/>
            <a:r>
              <a:rPr lang="en-GB" dirty="0">
                <a:latin typeface="Comic Sans MS" panose="030F0702030302020204" pitchFamily="66" charset="0"/>
              </a:rPr>
              <a:t>We have set a row filtering based on exclusion of the category – All Purpose.</a:t>
            </a:r>
          </a:p>
          <a:p>
            <a:pPr algn="ctr"/>
            <a:r>
              <a:rPr lang="en-GB" dirty="0">
                <a:latin typeface="Comic Sans MS" panose="030F0702030302020204" pitchFamily="66" charset="0"/>
              </a:rPr>
              <a:t>Total no. of filtered rows in the dataset as shown above is 20090</a:t>
            </a:r>
            <a:endParaRPr lang="en-IN" dirty="0">
              <a:latin typeface="Comic Sans MS" panose="030F0702030302020204" pitchFamily="66" charset="0"/>
            </a:endParaRPr>
          </a:p>
        </p:txBody>
      </p:sp>
      <p:pic>
        <p:nvPicPr>
          <p:cNvPr id="3" name="Picture 2">
            <a:extLst>
              <a:ext uri="{FF2B5EF4-FFF2-40B4-BE49-F238E27FC236}">
                <a16:creationId xmlns:a16="http://schemas.microsoft.com/office/drawing/2014/main" id="{E25D3096-4377-C968-602A-B059FF69B848}"/>
              </a:ext>
            </a:extLst>
          </p:cNvPr>
          <p:cNvPicPr>
            <a:picLocks noChangeAspect="1"/>
          </p:cNvPicPr>
          <p:nvPr/>
        </p:nvPicPr>
        <p:blipFill>
          <a:blip r:embed="rId2"/>
          <a:stretch>
            <a:fillRect/>
          </a:stretch>
        </p:blipFill>
        <p:spPr>
          <a:xfrm>
            <a:off x="500754" y="514350"/>
            <a:ext cx="11190492" cy="5562600"/>
          </a:xfrm>
          <a:prstGeom prst="rect">
            <a:avLst/>
          </a:prstGeom>
        </p:spPr>
      </p:pic>
    </p:spTree>
    <p:extLst>
      <p:ext uri="{BB962C8B-B14F-4D97-AF65-F5344CB8AC3E}">
        <p14:creationId xmlns:p14="http://schemas.microsoft.com/office/powerpoint/2010/main" val="152390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73124" y="193117"/>
            <a:ext cx="10131425" cy="359333"/>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100" b="1" i="0" dirty="0">
                <a:effectLst/>
                <a:latin typeface="Comic Sans MS" panose="030F0702030302020204" pitchFamily="66" charset="0"/>
              </a:rPr>
              <a:t>Grouped data</a:t>
            </a:r>
          </a:p>
          <a:p>
            <a:pPr algn="ctr"/>
            <a:endParaRPr lang="en-IN" sz="2000" dirty="0">
              <a:latin typeface="Comic Sans MS" panose="030F0702030302020204" pitchFamily="66" charset="0"/>
            </a:endParaRPr>
          </a:p>
        </p:txBody>
      </p:sp>
      <p:sp>
        <p:nvSpPr>
          <p:cNvPr id="7" name="TextBox 6">
            <a:extLst>
              <a:ext uri="{FF2B5EF4-FFF2-40B4-BE49-F238E27FC236}">
                <a16:creationId xmlns:a16="http://schemas.microsoft.com/office/drawing/2014/main" id="{DB00F4B7-9BC1-1E3D-7717-2A54BCBF4D95}"/>
              </a:ext>
            </a:extLst>
          </p:cNvPr>
          <p:cNvSpPr txBox="1"/>
          <p:nvPr/>
        </p:nvSpPr>
        <p:spPr>
          <a:xfrm>
            <a:off x="519112" y="5391150"/>
            <a:ext cx="11153775" cy="1477328"/>
          </a:xfrm>
          <a:prstGeom prst="rect">
            <a:avLst/>
          </a:prstGeom>
          <a:noFill/>
        </p:spPr>
        <p:txBody>
          <a:bodyPr wrap="square" rtlCol="0">
            <a:spAutoFit/>
          </a:bodyPr>
          <a:lstStyle/>
          <a:p>
            <a:pPr algn="ctr"/>
            <a:r>
              <a:rPr lang="en-GB" dirty="0">
                <a:latin typeface="Comic Sans MS" panose="030F0702030302020204" pitchFamily="66" charset="0"/>
              </a:rPr>
              <a:t>In this step, we have grouped the data by Order ID</a:t>
            </a:r>
          </a:p>
          <a:p>
            <a:pPr algn="ctr"/>
            <a:r>
              <a:rPr lang="en-GB" dirty="0">
                <a:latin typeface="Comic Sans MS" panose="030F0702030302020204" pitchFamily="66" charset="0"/>
              </a:rPr>
              <a:t>We applied manual aggregation rules-</a:t>
            </a:r>
          </a:p>
          <a:p>
            <a:pPr algn="ctr"/>
            <a:r>
              <a:rPr lang="en-IN" dirty="0">
                <a:latin typeface="Comic Sans MS" panose="030F0702030302020204" pitchFamily="66" charset="0"/>
              </a:rPr>
              <a:t>Product- Concatenation</a:t>
            </a:r>
          </a:p>
          <a:p>
            <a:pPr algn="ctr"/>
            <a:r>
              <a:rPr lang="en-IN" dirty="0">
                <a:latin typeface="Comic Sans MS" panose="030F0702030302020204" pitchFamily="66" charset="0"/>
              </a:rPr>
              <a:t>Date- Sorted (First)</a:t>
            </a:r>
          </a:p>
          <a:p>
            <a:pPr algn="ctr"/>
            <a:r>
              <a:rPr lang="en-IN" dirty="0">
                <a:latin typeface="Comic Sans MS" panose="030F0702030302020204" pitchFamily="66" charset="0"/>
              </a:rPr>
              <a:t>No. of Rows- 1139</a:t>
            </a:r>
          </a:p>
        </p:txBody>
      </p:sp>
      <p:pic>
        <p:nvPicPr>
          <p:cNvPr id="4" name="Picture 3">
            <a:extLst>
              <a:ext uri="{FF2B5EF4-FFF2-40B4-BE49-F238E27FC236}">
                <a16:creationId xmlns:a16="http://schemas.microsoft.com/office/drawing/2014/main" id="{946B851E-E01A-8692-A211-9606619A0172}"/>
              </a:ext>
            </a:extLst>
          </p:cNvPr>
          <p:cNvPicPr>
            <a:picLocks noChangeAspect="1"/>
          </p:cNvPicPr>
          <p:nvPr/>
        </p:nvPicPr>
        <p:blipFill>
          <a:blip r:embed="rId2"/>
          <a:stretch>
            <a:fillRect/>
          </a:stretch>
        </p:blipFill>
        <p:spPr>
          <a:xfrm>
            <a:off x="238124" y="552450"/>
            <a:ext cx="11753851" cy="4838700"/>
          </a:xfrm>
          <a:prstGeom prst="rect">
            <a:avLst/>
          </a:prstGeom>
        </p:spPr>
      </p:pic>
    </p:spTree>
    <p:extLst>
      <p:ext uri="{BB962C8B-B14F-4D97-AF65-F5344CB8AC3E}">
        <p14:creationId xmlns:p14="http://schemas.microsoft.com/office/powerpoint/2010/main" val="4006273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63599" y="193117"/>
            <a:ext cx="10131425" cy="359333"/>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100" b="1" i="0" dirty="0">
                <a:effectLst/>
                <a:latin typeface="Comic Sans MS" panose="030F0702030302020204" pitchFamily="66" charset="0"/>
              </a:rPr>
              <a:t>Cell splitter</a:t>
            </a:r>
          </a:p>
          <a:p>
            <a:pPr algn="ctr"/>
            <a:endParaRPr lang="en-IN" sz="2000" dirty="0">
              <a:latin typeface="Comic Sans MS" panose="030F0702030302020204" pitchFamily="66" charset="0"/>
            </a:endParaRPr>
          </a:p>
        </p:txBody>
      </p:sp>
      <p:sp>
        <p:nvSpPr>
          <p:cNvPr id="7" name="TextBox 6">
            <a:extLst>
              <a:ext uri="{FF2B5EF4-FFF2-40B4-BE49-F238E27FC236}">
                <a16:creationId xmlns:a16="http://schemas.microsoft.com/office/drawing/2014/main" id="{DB00F4B7-9BC1-1E3D-7717-2A54BCBF4D95}"/>
              </a:ext>
            </a:extLst>
          </p:cNvPr>
          <p:cNvSpPr txBox="1"/>
          <p:nvPr/>
        </p:nvSpPr>
        <p:spPr>
          <a:xfrm>
            <a:off x="538161" y="5619750"/>
            <a:ext cx="11153775" cy="1200329"/>
          </a:xfrm>
          <a:prstGeom prst="rect">
            <a:avLst/>
          </a:prstGeom>
          <a:noFill/>
        </p:spPr>
        <p:txBody>
          <a:bodyPr wrap="square" rtlCol="0">
            <a:spAutoFit/>
          </a:bodyPr>
          <a:lstStyle/>
          <a:p>
            <a:pPr algn="ctr"/>
            <a:r>
              <a:rPr lang="en-GB" dirty="0">
                <a:latin typeface="Comic Sans MS" panose="030F0702030302020204" pitchFamily="66" charset="0"/>
              </a:rPr>
              <a:t>In this step, we have used cell splitter based on the concatenated - product</a:t>
            </a:r>
          </a:p>
          <a:p>
            <a:pPr algn="ctr"/>
            <a:r>
              <a:rPr lang="en-GB" dirty="0">
                <a:latin typeface="Comic Sans MS" panose="030F0702030302020204" pitchFamily="66" charset="0"/>
              </a:rPr>
              <a:t>Output rows – 1139</a:t>
            </a:r>
          </a:p>
          <a:p>
            <a:pPr algn="ctr"/>
            <a:r>
              <a:rPr lang="en-GB" dirty="0">
                <a:latin typeface="Comic Sans MS" panose="030F0702030302020204" pitchFamily="66" charset="0"/>
              </a:rPr>
              <a:t>New column created- </a:t>
            </a:r>
            <a:r>
              <a:rPr lang="en-GB" dirty="0" err="1">
                <a:latin typeface="Comic Sans MS" panose="030F0702030302020204" pitchFamily="66" charset="0"/>
              </a:rPr>
              <a:t>Concatenated_SplitResultSet</a:t>
            </a:r>
            <a:endParaRPr lang="en-GB" dirty="0">
              <a:latin typeface="Comic Sans MS" panose="030F0702030302020204" pitchFamily="66" charset="0"/>
            </a:endParaRPr>
          </a:p>
          <a:p>
            <a:pPr algn="ctr"/>
            <a:r>
              <a:rPr lang="en-GB" dirty="0">
                <a:latin typeface="Comic Sans MS" panose="030F0702030302020204" pitchFamily="66" charset="0"/>
              </a:rPr>
              <a:t>All the duplicates are being removed</a:t>
            </a:r>
            <a:endParaRPr lang="en-IN" dirty="0">
              <a:latin typeface="Comic Sans MS" panose="030F0702030302020204" pitchFamily="66" charset="0"/>
            </a:endParaRPr>
          </a:p>
        </p:txBody>
      </p:sp>
      <p:pic>
        <p:nvPicPr>
          <p:cNvPr id="3" name="Picture 2">
            <a:extLst>
              <a:ext uri="{FF2B5EF4-FFF2-40B4-BE49-F238E27FC236}">
                <a16:creationId xmlns:a16="http://schemas.microsoft.com/office/drawing/2014/main" id="{A8BF1D48-BAB8-0887-7509-C78BB06A52E9}"/>
              </a:ext>
            </a:extLst>
          </p:cNvPr>
          <p:cNvPicPr>
            <a:picLocks noChangeAspect="1"/>
          </p:cNvPicPr>
          <p:nvPr/>
        </p:nvPicPr>
        <p:blipFill>
          <a:blip r:embed="rId2"/>
          <a:stretch>
            <a:fillRect/>
          </a:stretch>
        </p:blipFill>
        <p:spPr>
          <a:xfrm>
            <a:off x="180974" y="552450"/>
            <a:ext cx="11772901" cy="5067300"/>
          </a:xfrm>
          <a:prstGeom prst="rect">
            <a:avLst/>
          </a:prstGeom>
        </p:spPr>
      </p:pic>
    </p:spTree>
    <p:extLst>
      <p:ext uri="{BB962C8B-B14F-4D97-AF65-F5344CB8AC3E}">
        <p14:creationId xmlns:p14="http://schemas.microsoft.com/office/powerpoint/2010/main" val="2532231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552450"/>
          </a:xfrm>
        </p:spPr>
        <p:txBody>
          <a:bodyPr>
            <a:normAutofit fontScale="90000"/>
          </a:bodyPr>
          <a:lstStyle/>
          <a:p>
            <a:pPr algn="ctr"/>
            <a:r>
              <a:rPr lang="en-GB" dirty="0">
                <a:latin typeface="Comic Sans MS" panose="030F0702030302020204" pitchFamily="66" charset="0"/>
              </a:rPr>
              <a:t>Problem Statement</a:t>
            </a:r>
            <a:endParaRPr lang="en-IN" dirty="0">
              <a:latin typeface="Comic Sans MS" panose="030F0702030302020204" pitchFamily="66" charset="0"/>
            </a:endParaRPr>
          </a:p>
        </p:txBody>
      </p:sp>
      <p:sp>
        <p:nvSpPr>
          <p:cNvPr id="4" name="TextBox 3">
            <a:extLst>
              <a:ext uri="{FF2B5EF4-FFF2-40B4-BE49-F238E27FC236}">
                <a16:creationId xmlns:a16="http://schemas.microsoft.com/office/drawing/2014/main" id="{016F98A5-6612-A667-8753-EA53A60B48FC}"/>
              </a:ext>
            </a:extLst>
          </p:cNvPr>
          <p:cNvSpPr txBox="1"/>
          <p:nvPr/>
        </p:nvSpPr>
        <p:spPr>
          <a:xfrm>
            <a:off x="514350" y="722312"/>
            <a:ext cx="11163300" cy="5724644"/>
          </a:xfrm>
          <a:prstGeom prst="rect">
            <a:avLst/>
          </a:prstGeom>
          <a:noFill/>
        </p:spPr>
        <p:txBody>
          <a:bodyPr wrap="square" rtlCol="0">
            <a:spAutoFit/>
          </a:bodyPr>
          <a:lstStyle/>
          <a:p>
            <a:pPr algn="just">
              <a:lnSpc>
                <a:spcPct val="150000"/>
              </a:lnSpc>
              <a:buFont typeface="Arial" panose="020B0604020202020204" pitchFamily="34" charset="0"/>
              <a:buChar char="•"/>
            </a:pPr>
            <a:r>
              <a:rPr lang="en-GB" b="0" i="0" dirty="0">
                <a:effectLst/>
                <a:latin typeface="Comic Sans MS" panose="030F0702030302020204" pitchFamily="66" charset="0"/>
              </a:rPr>
              <a:t>A Grocery Store shared the transactional data with you. Your job is to identify the most popular combos that can be suggested to the Grocery Store chain after a thorough analysis of the most commonly occurring sets of menu items in the customer orders. The Store doesn’t have any combo meals. </a:t>
            </a:r>
          </a:p>
          <a:p>
            <a:pPr algn="just">
              <a:lnSpc>
                <a:spcPct val="150000"/>
              </a:lnSpc>
              <a:buFont typeface="Arial" panose="020B0604020202020204" pitchFamily="34" charset="0"/>
              <a:buChar char="•"/>
            </a:pPr>
            <a:r>
              <a:rPr lang="en-GB" b="0" i="0" dirty="0">
                <a:effectLst/>
                <a:latin typeface="Comic Sans MS" panose="030F0702030302020204" pitchFamily="66" charset="0"/>
              </a:rPr>
              <a:t>Can you suggest the best combo meals?</a:t>
            </a:r>
            <a:endParaRPr lang="en-GB" dirty="0">
              <a:latin typeface="Comic Sans MS" panose="030F0702030302020204" pitchFamily="66" charset="0"/>
            </a:endParaRPr>
          </a:p>
          <a:p>
            <a:pPr algn="l">
              <a:lnSpc>
                <a:spcPct val="150000"/>
              </a:lnSpc>
              <a:buFont typeface="Arial" panose="020B0604020202020204" pitchFamily="34" charset="0"/>
              <a:buChar char="•"/>
            </a:pPr>
            <a:r>
              <a:rPr lang="en-GB" b="0" i="0" dirty="0">
                <a:effectLst/>
                <a:latin typeface="Comic Sans MS" panose="030F0702030302020204" pitchFamily="66" charset="0"/>
              </a:rPr>
              <a:t>Dataset provided – </a:t>
            </a:r>
          </a:p>
          <a:p>
            <a:pPr algn="l">
              <a:lnSpc>
                <a:spcPct val="150000"/>
              </a:lnSpc>
              <a:buFont typeface="Arial" panose="020B0604020202020204" pitchFamily="34" charset="0"/>
              <a:buChar char="•"/>
            </a:pPr>
            <a:r>
              <a:rPr lang="en-GB" dirty="0">
                <a:latin typeface="Comic Sans MS" panose="030F0702030302020204" pitchFamily="66" charset="0"/>
              </a:rPr>
              <a:t>Tools used –</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Tableau -</a:t>
            </a:r>
            <a:r>
              <a:rPr lang="en-GB" sz="1600" dirty="0">
                <a:latin typeface="Comic Sans MS" panose="030F0702030302020204" pitchFamily="66" charset="0"/>
              </a:rPr>
              <a:t>https://public.tableau.com/app/profile/</a:t>
            </a:r>
            <a:r>
              <a:rPr lang="en-GB" sz="1600" dirty="0" err="1">
                <a:latin typeface="Comic Sans MS" panose="030F0702030302020204" pitchFamily="66" charset="0"/>
              </a:rPr>
              <a:t>shubhasree.sarkar</a:t>
            </a:r>
            <a:r>
              <a:rPr lang="en-GB" sz="1600" dirty="0">
                <a:latin typeface="Comic Sans MS" panose="030F0702030302020204" pitchFamily="66" charset="0"/>
              </a:rPr>
              <a:t>/viz/MBA_mra2/</a:t>
            </a:r>
            <a:r>
              <a:rPr lang="en-GB" sz="1600" dirty="0" err="1">
                <a:latin typeface="Comic Sans MS" panose="030F0702030302020204" pitchFamily="66" charset="0"/>
              </a:rPr>
              <a:t>Yearwisecount?publish</a:t>
            </a:r>
            <a:r>
              <a:rPr lang="en-GB" sz="1600" dirty="0">
                <a:latin typeface="Comic Sans MS" panose="030F0702030302020204" pitchFamily="66" charset="0"/>
              </a:rPr>
              <a:t>=yes</a:t>
            </a:r>
          </a:p>
          <a:p>
            <a:pPr marL="742950" lvl="1" indent="-285750">
              <a:lnSpc>
                <a:spcPct val="150000"/>
              </a:lnSpc>
              <a:buFont typeface="Wingdings" panose="05000000000000000000" pitchFamily="2" charset="2"/>
              <a:buChar char="Ø"/>
            </a:pPr>
            <a:endParaRPr lang="en-GB" dirty="0">
              <a:latin typeface="Comic Sans MS" panose="030F0702030302020204" pitchFamily="66" charset="0"/>
            </a:endParaRPr>
          </a:p>
          <a:p>
            <a:pPr marL="742950" lvl="1" indent="-285750">
              <a:lnSpc>
                <a:spcPct val="150000"/>
              </a:lnSpc>
              <a:buFont typeface="Wingdings" panose="05000000000000000000" pitchFamily="2" charset="2"/>
              <a:buChar char="Ø"/>
            </a:pPr>
            <a:r>
              <a:rPr lang="en-GB" dirty="0">
                <a:latin typeface="Comic Sans MS" panose="030F0702030302020204" pitchFamily="66" charset="0"/>
              </a:rPr>
              <a:t>Python </a:t>
            </a:r>
          </a:p>
          <a:p>
            <a:pPr lvl="1">
              <a:lnSpc>
                <a:spcPct val="150000"/>
              </a:lnSpc>
            </a:pPr>
            <a:r>
              <a:rPr lang="en-GB" dirty="0">
                <a:latin typeface="Comic Sans MS" panose="030F0702030302020204" pitchFamily="66" charset="0"/>
              </a:rPr>
              <a:t> </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KNIME</a:t>
            </a:r>
            <a:endParaRPr lang="en-GB" dirty="0">
              <a:solidFill>
                <a:srgbClr val="000000"/>
              </a:solidFill>
              <a:latin typeface="Comic Sans MS" panose="030F0702030302020204" pitchFamily="66" charset="0"/>
            </a:endParaRPr>
          </a:p>
          <a:p>
            <a:pPr algn="l">
              <a:buFont typeface="Arial" panose="020B0604020202020204" pitchFamily="34" charset="0"/>
              <a:buChar char="•"/>
            </a:pPr>
            <a:endParaRPr lang="en-IN" b="0" i="0" dirty="0">
              <a:effectLst/>
              <a:latin typeface="Comic Sans MS" panose="030F0702030302020204" pitchFamily="66" charset="0"/>
            </a:endParaRPr>
          </a:p>
        </p:txBody>
      </p:sp>
      <p:graphicFrame>
        <p:nvGraphicFramePr>
          <p:cNvPr id="5" name="Object 4">
            <a:extLst>
              <a:ext uri="{FF2B5EF4-FFF2-40B4-BE49-F238E27FC236}">
                <a16:creationId xmlns:a16="http://schemas.microsoft.com/office/drawing/2014/main" id="{C40FDE46-8FE0-9E3D-66A2-88DE254D25B7}"/>
              </a:ext>
            </a:extLst>
          </p:cNvPr>
          <p:cNvGraphicFramePr>
            <a:graphicFrameLocks noChangeAspect="1"/>
          </p:cNvGraphicFramePr>
          <p:nvPr>
            <p:extLst>
              <p:ext uri="{D42A27DB-BD31-4B8C-83A1-F6EECF244321}">
                <p14:modId xmlns:p14="http://schemas.microsoft.com/office/powerpoint/2010/main" val="1747133728"/>
              </p:ext>
            </p:extLst>
          </p:nvPr>
        </p:nvGraphicFramePr>
        <p:xfrm>
          <a:off x="3733800" y="3025775"/>
          <a:ext cx="914400" cy="806450"/>
        </p:xfrm>
        <a:graphic>
          <a:graphicData uri="http://schemas.openxmlformats.org/presentationml/2006/ole">
            <mc:AlternateContent xmlns:mc="http://schemas.openxmlformats.org/markup-compatibility/2006">
              <mc:Choice xmlns:v="urn:schemas-microsoft-com:vml" Requires="v">
                <p:oleObj spid="_x0000_s1085" name="Macro-Enabled Worksheet" showAsIcon="1" r:id="rId3" imgW="914400" imgH="806400" progId="Excel.SheetMacroEnabled.12">
                  <p:embed/>
                </p:oleObj>
              </mc:Choice>
              <mc:Fallback>
                <p:oleObj name="Macro-Enabled Worksheet" showAsIcon="1" r:id="rId3" imgW="914400" imgH="806400" progId="Excel.SheetMacroEnabled.12">
                  <p:embed/>
                  <p:pic>
                    <p:nvPicPr>
                      <p:cNvPr id="0" name=""/>
                      <p:cNvPicPr/>
                      <p:nvPr/>
                    </p:nvPicPr>
                    <p:blipFill>
                      <a:blip r:embed="rId4"/>
                      <a:stretch>
                        <a:fillRect/>
                      </a:stretch>
                    </p:blipFill>
                    <p:spPr>
                      <a:xfrm>
                        <a:off x="3733800" y="3025775"/>
                        <a:ext cx="914400" cy="8064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3E4E165-8AE2-7B5B-CDF9-160B919B2C2E}"/>
              </a:ext>
            </a:extLst>
          </p:cNvPr>
          <p:cNvGraphicFramePr>
            <a:graphicFrameLocks noChangeAspect="1"/>
          </p:cNvGraphicFramePr>
          <p:nvPr>
            <p:extLst>
              <p:ext uri="{D42A27DB-BD31-4B8C-83A1-F6EECF244321}">
                <p14:modId xmlns:p14="http://schemas.microsoft.com/office/powerpoint/2010/main" val="246705875"/>
              </p:ext>
            </p:extLst>
          </p:nvPr>
        </p:nvGraphicFramePr>
        <p:xfrm>
          <a:off x="2724150" y="4719638"/>
          <a:ext cx="914400" cy="806450"/>
        </p:xfrm>
        <a:graphic>
          <a:graphicData uri="http://schemas.openxmlformats.org/presentationml/2006/ole">
            <mc:AlternateContent xmlns:mc="http://schemas.openxmlformats.org/markup-compatibility/2006">
              <mc:Choice xmlns:v="urn:schemas-microsoft-com:vml" Requires="v">
                <p:oleObj spid="_x0000_s1086" name="Packager Shell Object" showAsIcon="1" r:id="rId5" imgW="914400" imgH="806400" progId="Package">
                  <p:embed/>
                </p:oleObj>
              </mc:Choice>
              <mc:Fallback>
                <p:oleObj name="Packager Shell Object" showAsIcon="1" r:id="rId5" imgW="914400" imgH="806400" progId="Package">
                  <p:embed/>
                  <p:pic>
                    <p:nvPicPr>
                      <p:cNvPr id="0" name=""/>
                      <p:cNvPicPr/>
                      <p:nvPr/>
                    </p:nvPicPr>
                    <p:blipFill>
                      <a:blip r:embed="rId6"/>
                      <a:stretch>
                        <a:fillRect/>
                      </a:stretch>
                    </p:blipFill>
                    <p:spPr>
                      <a:xfrm>
                        <a:off x="2724150" y="4719638"/>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353968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1030287" y="0"/>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r>
              <a:rPr lang="en-GB" sz="2000" b="1" i="0" dirty="0">
                <a:effectLst/>
                <a:latin typeface="Comic Sans MS" panose="030F0702030302020204" pitchFamily="66" charset="0"/>
              </a:rPr>
              <a:t>ASSOCIATION RULES</a:t>
            </a:r>
          </a:p>
        </p:txBody>
      </p:sp>
      <p:sp>
        <p:nvSpPr>
          <p:cNvPr id="19" name="TextBox 18">
            <a:extLst>
              <a:ext uri="{FF2B5EF4-FFF2-40B4-BE49-F238E27FC236}">
                <a16:creationId xmlns:a16="http://schemas.microsoft.com/office/drawing/2014/main" id="{E731A183-2F15-E7C4-861D-E0155B866C4E}"/>
              </a:ext>
            </a:extLst>
          </p:cNvPr>
          <p:cNvSpPr txBox="1"/>
          <p:nvPr/>
        </p:nvSpPr>
        <p:spPr>
          <a:xfrm>
            <a:off x="197643" y="514350"/>
            <a:ext cx="11796712" cy="6247864"/>
          </a:xfrm>
          <a:prstGeom prst="rect">
            <a:avLst/>
          </a:prstGeom>
          <a:noFill/>
        </p:spPr>
        <p:txBody>
          <a:bodyPr wrap="square" rtlCol="0">
            <a:spAutoFit/>
          </a:bodyPr>
          <a:lstStyle/>
          <a:p>
            <a:pPr algn="just"/>
            <a:r>
              <a:rPr lang="en-GB" sz="2000" b="0" i="0" dirty="0">
                <a:effectLst/>
                <a:latin typeface="Comic Sans MS" panose="030F0702030302020204" pitchFamily="66" charset="0"/>
              </a:rPr>
              <a:t>In market basket analysis, association rules are used to predict the likelihood of products being purchased together. Association rules count the frequency of items that occur together, seeking to find associations that occur far more often than expected.</a:t>
            </a:r>
          </a:p>
          <a:p>
            <a:pPr algn="just"/>
            <a:r>
              <a:rPr lang="en-GB" sz="2000" b="0" i="0" dirty="0">
                <a:effectLst/>
                <a:latin typeface="Comic Sans MS" panose="030F0702030302020204" pitchFamily="66" charset="0"/>
              </a:rPr>
              <a:t>Let I = {I1, I2,…, </a:t>
            </a:r>
            <a:r>
              <a:rPr lang="en-GB" sz="2000" b="0" i="0" dirty="0" err="1">
                <a:effectLst/>
                <a:latin typeface="Comic Sans MS" panose="030F0702030302020204" pitchFamily="66" charset="0"/>
              </a:rPr>
              <a:t>Im</a:t>
            </a:r>
            <a:r>
              <a:rPr lang="en-GB" sz="2000" b="0" i="0" dirty="0">
                <a:effectLst/>
                <a:latin typeface="Comic Sans MS" panose="030F0702030302020204" pitchFamily="66" charset="0"/>
              </a:rPr>
              <a:t>} be an itemset. Let D, the data, be a set of database transactions where each transaction T is a nonempty itemset such that </a:t>
            </a:r>
            <a:r>
              <a:rPr lang="en-GB" sz="2000" b="1" i="0" dirty="0">
                <a:effectLst/>
                <a:latin typeface="Comic Sans MS" panose="030F0702030302020204" pitchFamily="66" charset="0"/>
              </a:rPr>
              <a:t>T ⊆ I</a:t>
            </a:r>
            <a:r>
              <a:rPr lang="en-GB" sz="2000" b="0" i="0" dirty="0">
                <a:effectLst/>
                <a:latin typeface="Comic Sans MS" panose="030F0702030302020204" pitchFamily="66" charset="0"/>
              </a:rPr>
              <a:t>. Each transaction is associated with an identifier, called a TID(or </a:t>
            </a:r>
            <a:r>
              <a:rPr lang="en-GB" sz="2000" b="0" i="0" dirty="0" err="1">
                <a:effectLst/>
                <a:latin typeface="Comic Sans MS" panose="030F0702030302020204" pitchFamily="66" charset="0"/>
              </a:rPr>
              <a:t>Tid</a:t>
            </a:r>
            <a:r>
              <a:rPr lang="en-GB" sz="2000" b="0" i="0" dirty="0">
                <a:effectLst/>
                <a:latin typeface="Comic Sans MS" panose="030F0702030302020204" pitchFamily="66" charset="0"/>
              </a:rPr>
              <a:t>). Let A be a set of items(itemset). T is the Transaction which is said to contain A if </a:t>
            </a:r>
            <a:r>
              <a:rPr lang="en-GB" sz="2000" b="1" i="0" dirty="0">
                <a:effectLst/>
                <a:latin typeface="Comic Sans MS" panose="030F0702030302020204" pitchFamily="66" charset="0"/>
              </a:rPr>
              <a:t>A ⊆ T</a:t>
            </a:r>
            <a:r>
              <a:rPr lang="en-GB" sz="2000" b="0" i="0" dirty="0">
                <a:effectLst/>
                <a:latin typeface="Comic Sans MS" panose="030F0702030302020204" pitchFamily="66" charset="0"/>
              </a:rPr>
              <a:t>. An </a:t>
            </a:r>
            <a:r>
              <a:rPr lang="en-GB" sz="2000" b="1" i="0" dirty="0">
                <a:effectLst/>
                <a:latin typeface="Comic Sans MS" panose="030F0702030302020204" pitchFamily="66" charset="0"/>
              </a:rPr>
              <a:t>Association Rule</a:t>
            </a:r>
            <a:r>
              <a:rPr lang="en-GB" sz="2000" b="0" i="0" dirty="0">
                <a:effectLst/>
                <a:latin typeface="Comic Sans MS" panose="030F0702030302020204" pitchFamily="66" charset="0"/>
              </a:rPr>
              <a:t> is an implication of the form </a:t>
            </a:r>
            <a:r>
              <a:rPr lang="en-GB" sz="2000" b="1" i="0" dirty="0">
                <a:effectLst/>
                <a:latin typeface="Comic Sans MS" panose="030F0702030302020204" pitchFamily="66" charset="0"/>
              </a:rPr>
              <a:t>A ⇒ B</a:t>
            </a:r>
            <a:r>
              <a:rPr lang="en-GB" sz="2000" b="0" i="0" dirty="0">
                <a:effectLst/>
                <a:latin typeface="Comic Sans MS" panose="030F0702030302020204" pitchFamily="66" charset="0"/>
              </a:rPr>
              <a:t>, where </a:t>
            </a:r>
            <a:r>
              <a:rPr lang="en-GB" sz="2000" b="1" i="0" dirty="0">
                <a:effectLst/>
                <a:latin typeface="Comic Sans MS" panose="030F0702030302020204" pitchFamily="66" charset="0"/>
              </a:rPr>
              <a:t>A ⊂ I, B ⊂ I</a:t>
            </a:r>
            <a:r>
              <a:rPr lang="en-GB" sz="2000" b="0" i="0" dirty="0">
                <a:effectLst/>
                <a:latin typeface="Comic Sans MS" panose="030F0702030302020204" pitchFamily="66" charset="0"/>
              </a:rPr>
              <a:t>,  and </a:t>
            </a:r>
            <a:r>
              <a:rPr lang="en-GB" sz="2000" b="1" i="0" dirty="0">
                <a:effectLst/>
                <a:latin typeface="Comic Sans MS" panose="030F0702030302020204" pitchFamily="66" charset="0"/>
              </a:rPr>
              <a:t>A ∩B = φ</a:t>
            </a:r>
            <a:r>
              <a:rPr lang="en-GB" sz="2000" b="0" i="0" dirty="0">
                <a:effectLst/>
                <a:latin typeface="Comic Sans MS" panose="030F0702030302020204" pitchFamily="66" charset="0"/>
              </a:rPr>
              <a:t>.</a:t>
            </a:r>
          </a:p>
          <a:p>
            <a:pPr algn="just"/>
            <a:r>
              <a:rPr lang="en-GB" sz="2000" b="0" i="0" dirty="0">
                <a:effectLst/>
                <a:latin typeface="Comic Sans MS" panose="030F0702030302020204" pitchFamily="66" charset="0"/>
              </a:rPr>
              <a:t>The rule </a:t>
            </a:r>
            <a:r>
              <a:rPr lang="en-GB" sz="2000" b="1" i="0" dirty="0">
                <a:effectLst/>
                <a:latin typeface="Comic Sans MS" panose="030F0702030302020204" pitchFamily="66" charset="0"/>
              </a:rPr>
              <a:t>A ⇒ B</a:t>
            </a:r>
            <a:r>
              <a:rPr lang="en-GB" sz="2000" b="0" i="0" dirty="0">
                <a:effectLst/>
                <a:latin typeface="Comic Sans MS" panose="030F0702030302020204" pitchFamily="66" charset="0"/>
              </a:rPr>
              <a:t> holds in the data set(transactions) D with supports, where ‘s’ is the percentage of transactions in D that contain </a:t>
            </a:r>
            <a:r>
              <a:rPr lang="en-GB" sz="2000" b="1" i="0" dirty="0">
                <a:effectLst/>
                <a:latin typeface="Comic Sans MS" panose="030F0702030302020204" pitchFamily="66" charset="0"/>
              </a:rPr>
              <a:t>A ∪ B</a:t>
            </a:r>
            <a:r>
              <a:rPr lang="en-GB" sz="2000" b="0" i="0" dirty="0">
                <a:effectLst/>
                <a:latin typeface="Comic Sans MS" panose="030F0702030302020204" pitchFamily="66" charset="0"/>
              </a:rPr>
              <a:t> (that is the union of set A and set B, or, both A and B). This is taken as the probability, </a:t>
            </a:r>
            <a:r>
              <a:rPr lang="en-GB" sz="2000" b="1" i="0" dirty="0">
                <a:effectLst/>
                <a:latin typeface="Comic Sans MS" panose="030F0702030302020204" pitchFamily="66" charset="0"/>
              </a:rPr>
              <a:t>P(A ∪ B)</a:t>
            </a:r>
            <a:r>
              <a:rPr lang="en-GB" sz="2000" b="0" i="0" dirty="0">
                <a:effectLst/>
                <a:latin typeface="Comic Sans MS" panose="030F0702030302020204" pitchFamily="66" charset="0"/>
              </a:rPr>
              <a:t>. Rule </a:t>
            </a:r>
            <a:r>
              <a:rPr lang="en-GB" sz="2000" b="1" i="0" dirty="0">
                <a:effectLst/>
                <a:latin typeface="Comic Sans MS" panose="030F0702030302020204" pitchFamily="66" charset="0"/>
              </a:rPr>
              <a:t>A ⇒ B</a:t>
            </a:r>
            <a:r>
              <a:rPr lang="en-GB" sz="2000" b="0" i="0" dirty="0">
                <a:effectLst/>
                <a:latin typeface="Comic Sans MS" panose="030F0702030302020204" pitchFamily="66" charset="0"/>
              </a:rPr>
              <a:t> has confidence </a:t>
            </a:r>
            <a:r>
              <a:rPr lang="en-GB" sz="2000" b="1" i="0" dirty="0">
                <a:effectLst/>
                <a:latin typeface="Comic Sans MS" panose="030F0702030302020204" pitchFamily="66" charset="0"/>
              </a:rPr>
              <a:t>c</a:t>
            </a:r>
            <a:r>
              <a:rPr lang="en-GB" sz="2000" b="0" i="0" dirty="0">
                <a:effectLst/>
                <a:latin typeface="Comic Sans MS" panose="030F0702030302020204" pitchFamily="66" charset="0"/>
              </a:rPr>
              <a:t> in the transaction set D, where c is the percentage of transactions in D containing </a:t>
            </a:r>
            <a:r>
              <a:rPr lang="en-GB" sz="2000" b="1" i="0" dirty="0">
                <a:effectLst/>
                <a:latin typeface="Comic Sans MS" panose="030F0702030302020204" pitchFamily="66" charset="0"/>
              </a:rPr>
              <a:t>A</a:t>
            </a:r>
            <a:r>
              <a:rPr lang="en-GB" sz="2000" b="0" i="0" dirty="0">
                <a:effectLst/>
                <a:latin typeface="Comic Sans MS" panose="030F0702030302020204" pitchFamily="66" charset="0"/>
              </a:rPr>
              <a:t> that also contains </a:t>
            </a:r>
            <a:r>
              <a:rPr lang="en-GB" sz="2000" b="1" i="0" dirty="0">
                <a:effectLst/>
                <a:latin typeface="Comic Sans MS" panose="030F0702030302020204" pitchFamily="66" charset="0"/>
              </a:rPr>
              <a:t>B</a:t>
            </a:r>
            <a:r>
              <a:rPr lang="en-GB" sz="2000" b="0" i="0" dirty="0">
                <a:effectLst/>
                <a:latin typeface="Comic Sans MS" panose="030F0702030302020204" pitchFamily="66" charset="0"/>
              </a:rPr>
              <a:t>. This is taken to be the conditional probability, like P(B|A). That is,</a:t>
            </a:r>
          </a:p>
          <a:p>
            <a:r>
              <a:rPr lang="en-GB" sz="2000" b="1" i="1" dirty="0">
                <a:effectLst/>
                <a:latin typeface="Comic Sans MS" panose="030F0702030302020204" pitchFamily="66" charset="0"/>
              </a:rPr>
              <a:t>support(A⇒ B) =P(A ∪  B) </a:t>
            </a:r>
            <a:endParaRPr lang="en-GB" sz="2000" b="0" i="0" dirty="0">
              <a:effectLst/>
              <a:latin typeface="Comic Sans MS" panose="030F0702030302020204" pitchFamily="66" charset="0"/>
            </a:endParaRPr>
          </a:p>
          <a:p>
            <a:r>
              <a:rPr lang="en-GB" sz="2000" b="1" i="1" dirty="0">
                <a:effectLst/>
                <a:latin typeface="Comic Sans MS" panose="030F0702030302020204" pitchFamily="66" charset="0"/>
              </a:rPr>
              <a:t>confidence(A⇒ B) =P(B|A)</a:t>
            </a:r>
            <a:endParaRPr lang="en-GB" sz="2000" b="0" i="0" dirty="0">
              <a:effectLst/>
              <a:latin typeface="Comic Sans MS" panose="030F0702030302020204" pitchFamily="66" charset="0"/>
            </a:endParaRPr>
          </a:p>
          <a:p>
            <a:r>
              <a:rPr lang="en-GB" sz="2000" b="0" i="0" dirty="0">
                <a:effectLst/>
                <a:latin typeface="Comic Sans MS" panose="030F0702030302020204" pitchFamily="66" charset="0"/>
              </a:rPr>
              <a:t>Rules that satisfy both a minimum support threshold (called min sup) and a minimum confidence threshold (called min conf ) are called “</a:t>
            </a:r>
            <a:r>
              <a:rPr lang="en-GB" sz="2000" b="1" i="1" dirty="0">
                <a:effectLst/>
                <a:latin typeface="Comic Sans MS" panose="030F0702030302020204" pitchFamily="66" charset="0"/>
              </a:rPr>
              <a:t>Strong”</a:t>
            </a:r>
            <a:r>
              <a:rPr lang="en-GB" sz="2000" b="0" i="0" dirty="0">
                <a:effectLst/>
                <a:latin typeface="Comic Sans MS" panose="030F0702030302020204" pitchFamily="66" charset="0"/>
              </a:rPr>
              <a:t>.</a:t>
            </a:r>
          </a:p>
          <a:p>
            <a:r>
              <a:rPr lang="en-GB" sz="2000" b="1" i="1" dirty="0">
                <a:effectLst/>
                <a:latin typeface="Comic Sans MS" panose="030F0702030302020204" pitchFamily="66" charset="0"/>
              </a:rPr>
              <a:t>Confidence(A⇒ B) = P(B|A) =</a:t>
            </a:r>
            <a:br>
              <a:rPr lang="en-GB" sz="2000" b="1" i="1" dirty="0">
                <a:effectLst/>
                <a:latin typeface="Comic Sans MS" panose="030F0702030302020204" pitchFamily="66" charset="0"/>
              </a:rPr>
            </a:br>
            <a:r>
              <a:rPr lang="en-GB" sz="2000" b="1" i="1" dirty="0">
                <a:effectLst/>
                <a:latin typeface="Comic Sans MS" panose="030F0702030302020204" pitchFamily="66" charset="0"/>
              </a:rPr>
              <a:t>support(A ∪ B) /support(A) =</a:t>
            </a:r>
            <a:br>
              <a:rPr lang="en-GB" sz="2000" b="1" i="1" dirty="0">
                <a:effectLst/>
                <a:latin typeface="Comic Sans MS" panose="030F0702030302020204" pitchFamily="66" charset="0"/>
              </a:rPr>
            </a:br>
            <a:r>
              <a:rPr lang="en-GB" sz="2000" b="1" i="1" dirty="0">
                <a:effectLst/>
                <a:latin typeface="Comic Sans MS" panose="030F0702030302020204" pitchFamily="66" charset="0"/>
              </a:rPr>
              <a:t>support count(A ∪ B) / support count(A)</a:t>
            </a:r>
            <a:endParaRPr lang="en-GB" sz="2000" b="0" i="0" dirty="0">
              <a:effectLst/>
              <a:latin typeface="Comic Sans MS" panose="030F0702030302020204" pitchFamily="66" charset="0"/>
            </a:endParaRPr>
          </a:p>
        </p:txBody>
      </p:sp>
    </p:spTree>
    <p:extLst>
      <p:ext uri="{BB962C8B-B14F-4D97-AF65-F5344CB8AC3E}">
        <p14:creationId xmlns:p14="http://schemas.microsoft.com/office/powerpoint/2010/main" val="2093609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73124" y="19311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100" b="1" i="0" dirty="0">
                <a:effectLst/>
                <a:latin typeface="Comic Sans MS" panose="030F0702030302020204" pitchFamily="66" charset="0"/>
              </a:rPr>
              <a:t>Types of market basket analysis</a:t>
            </a:r>
          </a:p>
          <a:p>
            <a:pPr algn="ctr"/>
            <a:endParaRPr lang="en-IN" sz="2000" dirty="0">
              <a:latin typeface="Comic Sans MS" panose="030F0702030302020204" pitchFamily="66" charset="0"/>
            </a:endParaRPr>
          </a:p>
        </p:txBody>
      </p:sp>
      <p:sp>
        <p:nvSpPr>
          <p:cNvPr id="3" name="Rectangle 2">
            <a:extLst>
              <a:ext uri="{FF2B5EF4-FFF2-40B4-BE49-F238E27FC236}">
                <a16:creationId xmlns:a16="http://schemas.microsoft.com/office/drawing/2014/main" id="{FB637CAF-A9CF-3E8F-579B-53E1B22C72D6}"/>
              </a:ext>
            </a:extLst>
          </p:cNvPr>
          <p:cNvSpPr>
            <a:spLocks noChangeArrowheads="1"/>
          </p:cNvSpPr>
          <p:nvPr/>
        </p:nvSpPr>
        <p:spPr bwMode="auto">
          <a:xfrm>
            <a:off x="404813" y="570907"/>
            <a:ext cx="11382374" cy="609397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omic Sans MS" panose="030F0702030302020204" pitchFamily="66" charset="0"/>
              </a:rPr>
              <a:t>Support:</a:t>
            </a:r>
            <a:r>
              <a:rPr kumimoji="0" lang="en-US" altLang="en-US" b="0" i="0" u="none" strike="noStrike" cap="none" normalizeH="0" baseline="0" dirty="0">
                <a:ln>
                  <a:noFill/>
                </a:ln>
                <a:effectLst/>
                <a:latin typeface="Comic Sans MS" panose="030F0702030302020204" pitchFamily="66" charset="0"/>
              </a:rPr>
              <a:t> This metric is indicative of how frequently the products appear in the data set. For example, if we have ten transactions, and pens appear in seven transactions, then the support is 7/10, which is 70%. High support percentages are preferable, as they indicate that the association is likely to apply to a large number of future transactions.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Comic Sans MS" panose="030F0702030302020204" pitchFamily="66" charset="0"/>
              </a:rPr>
              <a:t>Support (X -&gt; Y) = Support (X ∪ 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omic Sans MS" panose="030F0702030302020204" pitchFamily="66"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omic Sans MS" panose="030F0702030302020204" pitchFamily="66" charset="0"/>
              </a:rPr>
              <a:t>Confidence:</a:t>
            </a:r>
            <a:r>
              <a:rPr kumimoji="0" lang="en-US" altLang="en-US" b="0" i="0" u="none" strike="noStrike" cap="none" normalizeH="0" baseline="0" dirty="0">
                <a:ln>
                  <a:noFill/>
                </a:ln>
                <a:effectLst/>
                <a:latin typeface="Comic Sans MS" panose="030F0702030302020204" pitchFamily="66" charset="0"/>
              </a:rPr>
              <a:t> This metric is indicative of the probability that transactions that contain a certain product (X) will also contain product (Y) {X -&gt; Y}. So the confidence of X -&gt; Y = </a:t>
            </a:r>
            <a:r>
              <a:rPr kumimoji="0" lang="en-US" altLang="en-US" b="0" i="0" u="none" strike="noStrike" cap="none" normalizeH="0" baseline="0" dirty="0" err="1">
                <a:ln>
                  <a:noFill/>
                </a:ln>
                <a:effectLst/>
                <a:latin typeface="Comic Sans MS" panose="030F0702030302020204" pitchFamily="66" charset="0"/>
              </a:rPr>
              <a:t>Pr</a:t>
            </a:r>
            <a:r>
              <a:rPr kumimoji="0" lang="en-US" altLang="en-US" b="0" i="0" u="none" strike="noStrike" cap="none" normalizeH="0" baseline="0" dirty="0">
                <a:ln>
                  <a:noFill/>
                </a:ln>
                <a:effectLst/>
                <a:latin typeface="Comic Sans MS" panose="030F0702030302020204" pitchFamily="66" charset="0"/>
              </a:rPr>
              <a:t>(X&amp;Y) / </a:t>
            </a:r>
            <a:r>
              <a:rPr kumimoji="0" lang="en-US" altLang="en-US" b="0" i="0" u="none" strike="noStrike" cap="none" normalizeH="0" baseline="0" dirty="0" err="1">
                <a:ln>
                  <a:noFill/>
                </a:ln>
                <a:effectLst/>
                <a:latin typeface="Comic Sans MS" panose="030F0702030302020204" pitchFamily="66" charset="0"/>
              </a:rPr>
              <a:t>Pr</a:t>
            </a:r>
            <a:r>
              <a:rPr kumimoji="0" lang="en-US" altLang="en-US" b="0" i="0" u="none" strike="noStrike" cap="none" normalizeH="0" baseline="0" dirty="0">
                <a:ln>
                  <a:noFill/>
                </a:ln>
                <a:effectLst/>
                <a:latin typeface="Comic Sans MS" panose="030F0702030302020204" pitchFamily="66" charset="0"/>
              </a:rPr>
              <a:t>(X). The issue with this metric is that the confidence might be inflated if both X and Y are popular or frequently purchased products. So, we need to find a way to control the popularity of 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Comic Sans MS" panose="030F0702030302020204" pitchFamily="66" charset="0"/>
              </a:rPr>
              <a:t>Confidence (X -&gt; Y) = Support (X -&gt; Y) / Support (X)</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omic Sans MS" panose="030F0702030302020204" pitchFamily="66"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omic Sans MS" panose="030F0702030302020204" pitchFamily="66" charset="0"/>
              </a:rPr>
              <a:t>Lift:</a:t>
            </a:r>
            <a:r>
              <a:rPr kumimoji="0" lang="en-US" altLang="en-US" b="0" i="0" u="none" strike="noStrike" cap="none" normalizeH="0" baseline="0" dirty="0">
                <a:ln>
                  <a:noFill/>
                </a:ln>
                <a:effectLst/>
                <a:latin typeface="Comic Sans MS" panose="030F0702030302020204" pitchFamily="66" charset="0"/>
              </a:rPr>
              <a:t> This metric is indicative of the probability of Y being purchased when X is purchased while controlling the popularity of Y. To control the popularity of Y, we need to measure the probability of all the products in a rule occurring together and divide it by the product of the probabilities of the products as if there was no association between them. For example, if milk and cheese occurred together in 2% of all transactions, milk in 15% of transactions and cheese in 5% of transactions, then the lift is: 0.02 / (0.15 * 0.05) = 2.7. A lift value that is equal to one indicates that products X and Y are independent of each other. We should look for lift values greater than one because these values mean that item Y is likely to be bought if item X is bought. The larger the lift, the greater the link between two products.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Comic Sans MS" panose="030F0702030302020204" pitchFamily="66"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Comic Sans MS" panose="030F0702030302020204" pitchFamily="66" charset="0"/>
              </a:rPr>
              <a:t>Lift (X -&gt; Y) = Support (X -&gt; Y) / Support (X) * Support (Y)</a:t>
            </a:r>
            <a:endParaRPr kumimoji="0" lang="en-US" altLang="en-US" b="0" i="0" u="none" strike="noStrike" cap="none" normalizeH="0" baseline="0" dirty="0">
              <a:ln>
                <a:noFill/>
              </a:ln>
              <a:effectLst/>
              <a:latin typeface="Comic Sans MS" panose="030F0702030302020204" pitchFamily="66" charset="0"/>
            </a:endParaRPr>
          </a:p>
        </p:txBody>
      </p:sp>
    </p:spTree>
    <p:extLst>
      <p:ext uri="{BB962C8B-B14F-4D97-AF65-F5344CB8AC3E}">
        <p14:creationId xmlns:p14="http://schemas.microsoft.com/office/powerpoint/2010/main" val="1050865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1030287" y="0"/>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r>
              <a:rPr lang="en-GB" sz="2000" b="0" i="0" dirty="0">
                <a:effectLst/>
                <a:latin typeface="Comic Sans MS" panose="030F0702030302020204" pitchFamily="66" charset="0"/>
              </a:rPr>
              <a:t>ASSOCIATION RULES</a:t>
            </a:r>
          </a:p>
        </p:txBody>
      </p:sp>
      <p:sp>
        <p:nvSpPr>
          <p:cNvPr id="19" name="TextBox 18">
            <a:extLst>
              <a:ext uri="{FF2B5EF4-FFF2-40B4-BE49-F238E27FC236}">
                <a16:creationId xmlns:a16="http://schemas.microsoft.com/office/drawing/2014/main" id="{E731A183-2F15-E7C4-861D-E0155B866C4E}"/>
              </a:ext>
            </a:extLst>
          </p:cNvPr>
          <p:cNvSpPr txBox="1"/>
          <p:nvPr/>
        </p:nvSpPr>
        <p:spPr>
          <a:xfrm>
            <a:off x="404812" y="394692"/>
            <a:ext cx="11382374" cy="6463308"/>
          </a:xfrm>
          <a:prstGeom prst="rect">
            <a:avLst/>
          </a:prstGeom>
          <a:noFill/>
        </p:spPr>
        <p:txBody>
          <a:bodyPr wrap="square" rtlCol="0">
            <a:spAutoFit/>
          </a:bodyPr>
          <a:lstStyle/>
          <a:p>
            <a:pPr algn="l"/>
            <a:r>
              <a:rPr lang="en-GB" b="0" i="0" dirty="0">
                <a:effectLst/>
                <a:latin typeface="Comic Sans MS" panose="030F0702030302020204" pitchFamily="66" charset="0"/>
              </a:rPr>
              <a:t>Let I = {I1, I2,…, </a:t>
            </a:r>
            <a:r>
              <a:rPr lang="en-GB" b="0" i="0" dirty="0" err="1">
                <a:effectLst/>
                <a:latin typeface="Comic Sans MS" panose="030F0702030302020204" pitchFamily="66" charset="0"/>
              </a:rPr>
              <a:t>Im</a:t>
            </a:r>
            <a:r>
              <a:rPr lang="en-GB" b="0" i="0" dirty="0">
                <a:effectLst/>
                <a:latin typeface="Comic Sans MS" panose="030F0702030302020204" pitchFamily="66" charset="0"/>
              </a:rPr>
              <a:t>} be an itemset. Let D, the data, be a set of database transactions where each transaction T is a nonempty itemset such that </a:t>
            </a:r>
            <a:r>
              <a:rPr lang="en-GB" b="1" i="0" dirty="0">
                <a:effectLst/>
                <a:latin typeface="Comic Sans MS" panose="030F0702030302020204" pitchFamily="66" charset="0"/>
              </a:rPr>
              <a:t>T ⊆ I</a:t>
            </a:r>
            <a:r>
              <a:rPr lang="en-GB" b="0" i="0" dirty="0">
                <a:effectLst/>
                <a:latin typeface="Comic Sans MS" panose="030F0702030302020204" pitchFamily="66" charset="0"/>
              </a:rPr>
              <a:t>. Each transaction is associated with an identifier, called a TID(or </a:t>
            </a:r>
            <a:r>
              <a:rPr lang="en-GB" b="0" i="0" dirty="0" err="1">
                <a:effectLst/>
                <a:latin typeface="Comic Sans MS" panose="030F0702030302020204" pitchFamily="66" charset="0"/>
              </a:rPr>
              <a:t>Tid</a:t>
            </a:r>
            <a:r>
              <a:rPr lang="en-GB" b="0" i="0" dirty="0">
                <a:effectLst/>
                <a:latin typeface="Comic Sans MS" panose="030F0702030302020204" pitchFamily="66" charset="0"/>
              </a:rPr>
              <a:t>). Let A be a set of items(itemset). T is the Transaction which is said to contain A if </a:t>
            </a:r>
            <a:r>
              <a:rPr lang="en-GB" b="1" i="0" dirty="0">
                <a:effectLst/>
                <a:latin typeface="Comic Sans MS" panose="030F0702030302020204" pitchFamily="66" charset="0"/>
              </a:rPr>
              <a:t>A ⊆ T</a:t>
            </a:r>
            <a:r>
              <a:rPr lang="en-GB" b="0" i="0" dirty="0">
                <a:effectLst/>
                <a:latin typeface="Comic Sans MS" panose="030F0702030302020204" pitchFamily="66" charset="0"/>
              </a:rPr>
              <a:t>. An </a:t>
            </a:r>
            <a:r>
              <a:rPr lang="en-GB" b="1" i="0" dirty="0">
                <a:effectLst/>
                <a:latin typeface="Comic Sans MS" panose="030F0702030302020204" pitchFamily="66" charset="0"/>
              </a:rPr>
              <a:t>Association Rule</a:t>
            </a:r>
            <a:r>
              <a:rPr lang="en-GB" b="0" i="0" dirty="0">
                <a:effectLst/>
                <a:latin typeface="Comic Sans MS" panose="030F0702030302020204" pitchFamily="66" charset="0"/>
              </a:rPr>
              <a:t> is an implication of the form </a:t>
            </a:r>
            <a:r>
              <a:rPr lang="en-GB" b="1" i="0" dirty="0">
                <a:effectLst/>
                <a:latin typeface="Comic Sans MS" panose="030F0702030302020204" pitchFamily="66" charset="0"/>
              </a:rPr>
              <a:t>A ⇒ B</a:t>
            </a:r>
            <a:r>
              <a:rPr lang="en-GB" b="0" i="0" dirty="0">
                <a:effectLst/>
                <a:latin typeface="Comic Sans MS" panose="030F0702030302020204" pitchFamily="66" charset="0"/>
              </a:rPr>
              <a:t>, where </a:t>
            </a:r>
            <a:r>
              <a:rPr lang="en-GB" b="1" i="0" dirty="0">
                <a:effectLst/>
                <a:latin typeface="Comic Sans MS" panose="030F0702030302020204" pitchFamily="66" charset="0"/>
              </a:rPr>
              <a:t>A ⊂ I, B ⊂ I</a:t>
            </a:r>
            <a:r>
              <a:rPr lang="en-GB" b="0" i="0" dirty="0">
                <a:effectLst/>
                <a:latin typeface="Comic Sans MS" panose="030F0702030302020204" pitchFamily="66" charset="0"/>
              </a:rPr>
              <a:t>,  and </a:t>
            </a:r>
            <a:r>
              <a:rPr lang="en-GB" b="1" i="0" dirty="0">
                <a:effectLst/>
                <a:latin typeface="Comic Sans MS" panose="030F0702030302020204" pitchFamily="66" charset="0"/>
              </a:rPr>
              <a:t>A ∩B = φ</a:t>
            </a:r>
            <a:r>
              <a:rPr lang="en-GB" b="0" i="0" dirty="0">
                <a:effectLst/>
                <a:latin typeface="Comic Sans MS" panose="030F0702030302020204" pitchFamily="66" charset="0"/>
              </a:rPr>
              <a:t>.</a:t>
            </a:r>
          </a:p>
          <a:p>
            <a:pPr algn="l"/>
            <a:r>
              <a:rPr lang="en-GB" b="0" i="0" dirty="0">
                <a:effectLst/>
                <a:latin typeface="Comic Sans MS" panose="030F0702030302020204" pitchFamily="66" charset="0"/>
              </a:rPr>
              <a:t>The rule </a:t>
            </a:r>
            <a:r>
              <a:rPr lang="en-GB" b="1" i="0" dirty="0">
                <a:effectLst/>
                <a:latin typeface="Comic Sans MS" panose="030F0702030302020204" pitchFamily="66" charset="0"/>
              </a:rPr>
              <a:t>A ⇒ B</a:t>
            </a:r>
            <a:r>
              <a:rPr lang="en-GB" b="0" i="0" dirty="0">
                <a:effectLst/>
                <a:latin typeface="Comic Sans MS" panose="030F0702030302020204" pitchFamily="66" charset="0"/>
              </a:rPr>
              <a:t> holds in the data set(transactions) D with supports, where ‘s’ is the percentage of transactions in D that contain </a:t>
            </a:r>
            <a:r>
              <a:rPr lang="en-GB" b="1" i="0" dirty="0">
                <a:effectLst/>
                <a:latin typeface="Comic Sans MS" panose="030F0702030302020204" pitchFamily="66" charset="0"/>
              </a:rPr>
              <a:t>A ∪ B</a:t>
            </a:r>
            <a:r>
              <a:rPr lang="en-GB" b="0" i="0" dirty="0">
                <a:effectLst/>
                <a:latin typeface="Comic Sans MS" panose="030F0702030302020204" pitchFamily="66" charset="0"/>
              </a:rPr>
              <a:t> (that is the union of set A and set B, or, both A and B). This is taken as the probability, </a:t>
            </a:r>
            <a:r>
              <a:rPr lang="en-GB" b="1" i="0" dirty="0">
                <a:effectLst/>
                <a:latin typeface="Comic Sans MS" panose="030F0702030302020204" pitchFamily="66" charset="0"/>
              </a:rPr>
              <a:t>P(A ∪ B)</a:t>
            </a:r>
            <a:r>
              <a:rPr lang="en-GB" b="0" i="0" dirty="0">
                <a:effectLst/>
                <a:latin typeface="Comic Sans MS" panose="030F0702030302020204" pitchFamily="66" charset="0"/>
              </a:rPr>
              <a:t>. Rule </a:t>
            </a:r>
            <a:r>
              <a:rPr lang="en-GB" b="1" i="0" dirty="0">
                <a:effectLst/>
                <a:latin typeface="Comic Sans MS" panose="030F0702030302020204" pitchFamily="66" charset="0"/>
              </a:rPr>
              <a:t>A ⇒ B</a:t>
            </a:r>
            <a:r>
              <a:rPr lang="en-GB" b="0" i="0" dirty="0">
                <a:effectLst/>
                <a:latin typeface="Comic Sans MS" panose="030F0702030302020204" pitchFamily="66" charset="0"/>
              </a:rPr>
              <a:t> has confidence </a:t>
            </a:r>
            <a:r>
              <a:rPr lang="en-GB" b="1" i="0" dirty="0">
                <a:effectLst/>
                <a:latin typeface="Comic Sans MS" panose="030F0702030302020204" pitchFamily="66" charset="0"/>
              </a:rPr>
              <a:t>c</a:t>
            </a:r>
            <a:r>
              <a:rPr lang="en-GB" b="0" i="0" dirty="0">
                <a:effectLst/>
                <a:latin typeface="Comic Sans MS" panose="030F0702030302020204" pitchFamily="66" charset="0"/>
              </a:rPr>
              <a:t> in the transaction set D, where c is the percentage of transactions in D containing </a:t>
            </a:r>
            <a:r>
              <a:rPr lang="en-GB" b="1" i="0" dirty="0">
                <a:effectLst/>
                <a:latin typeface="Comic Sans MS" panose="030F0702030302020204" pitchFamily="66" charset="0"/>
              </a:rPr>
              <a:t>A</a:t>
            </a:r>
            <a:r>
              <a:rPr lang="en-GB" b="0" i="0" dirty="0">
                <a:effectLst/>
                <a:latin typeface="Comic Sans MS" panose="030F0702030302020204" pitchFamily="66" charset="0"/>
              </a:rPr>
              <a:t> that also contains </a:t>
            </a:r>
            <a:r>
              <a:rPr lang="en-GB" b="1" i="0" dirty="0">
                <a:effectLst/>
                <a:latin typeface="Comic Sans MS" panose="030F0702030302020204" pitchFamily="66" charset="0"/>
              </a:rPr>
              <a:t>B</a:t>
            </a:r>
            <a:r>
              <a:rPr lang="en-GB" b="0" i="0" dirty="0">
                <a:effectLst/>
                <a:latin typeface="Comic Sans MS" panose="030F0702030302020204" pitchFamily="66" charset="0"/>
              </a:rPr>
              <a:t>. This is taken to be the conditional probability, like P(B|A). That is,</a:t>
            </a:r>
          </a:p>
          <a:p>
            <a:pPr algn="l"/>
            <a:r>
              <a:rPr lang="en-GB" b="1" i="1" dirty="0">
                <a:effectLst/>
                <a:latin typeface="Comic Sans MS" panose="030F0702030302020204" pitchFamily="66" charset="0"/>
              </a:rPr>
              <a:t>support(A⇒ B) =P(A ∪  B) </a:t>
            </a:r>
            <a:endParaRPr lang="en-GB" b="0" i="0" dirty="0">
              <a:effectLst/>
              <a:latin typeface="Comic Sans MS" panose="030F0702030302020204" pitchFamily="66" charset="0"/>
            </a:endParaRPr>
          </a:p>
          <a:p>
            <a:pPr algn="l"/>
            <a:r>
              <a:rPr lang="en-GB" b="1" i="1" dirty="0">
                <a:effectLst/>
                <a:latin typeface="Comic Sans MS" panose="030F0702030302020204" pitchFamily="66" charset="0"/>
              </a:rPr>
              <a:t>confidence(A⇒ B) =P(B|A)</a:t>
            </a:r>
            <a:endParaRPr lang="en-GB" b="0" i="0" dirty="0">
              <a:effectLst/>
              <a:latin typeface="Comic Sans MS" panose="030F0702030302020204" pitchFamily="66" charset="0"/>
            </a:endParaRPr>
          </a:p>
          <a:p>
            <a:pPr algn="l"/>
            <a:r>
              <a:rPr lang="en-GB" b="0" i="0" dirty="0">
                <a:effectLst/>
                <a:latin typeface="Comic Sans MS" panose="030F0702030302020204" pitchFamily="66" charset="0"/>
              </a:rPr>
              <a:t>Rules that satisfy both a minimum support threshold (called min sup) and a minimum confidence threshold (called min conf ) are called “</a:t>
            </a:r>
            <a:r>
              <a:rPr lang="en-GB" b="1" i="1" dirty="0">
                <a:effectLst/>
                <a:latin typeface="Comic Sans MS" panose="030F0702030302020204" pitchFamily="66" charset="0"/>
              </a:rPr>
              <a:t>Strong”</a:t>
            </a:r>
            <a:r>
              <a:rPr lang="en-GB" b="0" i="0" dirty="0">
                <a:effectLst/>
                <a:latin typeface="Comic Sans MS" panose="030F0702030302020204" pitchFamily="66" charset="0"/>
              </a:rPr>
              <a:t>.</a:t>
            </a:r>
          </a:p>
          <a:p>
            <a:pPr algn="l"/>
            <a:r>
              <a:rPr lang="en-GB" b="1" i="1" dirty="0">
                <a:effectLst/>
                <a:latin typeface="Comic Sans MS" panose="030F0702030302020204" pitchFamily="66" charset="0"/>
              </a:rPr>
              <a:t>Confidence(A⇒ B) = P(B|A) =</a:t>
            </a:r>
            <a:br>
              <a:rPr lang="en-GB" b="1" i="1" dirty="0">
                <a:effectLst/>
                <a:latin typeface="Comic Sans MS" panose="030F0702030302020204" pitchFamily="66" charset="0"/>
              </a:rPr>
            </a:br>
            <a:r>
              <a:rPr lang="en-GB" b="1" i="1" dirty="0">
                <a:effectLst/>
                <a:latin typeface="Comic Sans MS" panose="030F0702030302020204" pitchFamily="66" charset="0"/>
              </a:rPr>
              <a:t>support(A ∪ B) /support(A) =</a:t>
            </a:r>
            <a:br>
              <a:rPr lang="en-GB" b="1" i="1" dirty="0">
                <a:effectLst/>
                <a:latin typeface="Comic Sans MS" panose="030F0702030302020204" pitchFamily="66" charset="0"/>
              </a:rPr>
            </a:br>
            <a:r>
              <a:rPr lang="en-GB" b="1" i="1" dirty="0">
                <a:effectLst/>
                <a:latin typeface="Comic Sans MS" panose="030F0702030302020204" pitchFamily="66" charset="0"/>
              </a:rPr>
              <a:t>support count(A ∪ B) / support count(A)</a:t>
            </a:r>
            <a:endParaRPr lang="en-GB" b="0" i="0" dirty="0">
              <a:effectLst/>
              <a:latin typeface="Comic Sans MS" panose="030F0702030302020204" pitchFamily="66" charset="0"/>
            </a:endParaRPr>
          </a:p>
          <a:p>
            <a:pPr algn="l"/>
            <a:r>
              <a:rPr lang="en-GB" b="0" i="0" dirty="0">
                <a:effectLst/>
                <a:latin typeface="Comic Sans MS" panose="030F0702030302020204" pitchFamily="66" charset="0"/>
              </a:rPr>
              <a:t>Generally, Association Rule Mining can be viewed in a two-step process:-</a:t>
            </a:r>
          </a:p>
          <a:p>
            <a:pPr algn="l"/>
            <a:r>
              <a:rPr lang="en-GB" b="0" i="0" dirty="0">
                <a:effectLst/>
                <a:latin typeface="Comic Sans MS" panose="030F0702030302020204" pitchFamily="66" charset="0"/>
              </a:rPr>
              <a:t>1. Find all Frequent </a:t>
            </a:r>
            <a:r>
              <a:rPr lang="en-GB" b="0" i="0" dirty="0" err="1">
                <a:effectLst/>
                <a:latin typeface="Comic Sans MS" panose="030F0702030302020204" pitchFamily="66" charset="0"/>
              </a:rPr>
              <a:t>itemsets</a:t>
            </a:r>
            <a:r>
              <a:rPr lang="en-GB" b="0" i="0" dirty="0">
                <a:effectLst/>
                <a:latin typeface="Comic Sans MS" panose="030F0702030302020204" pitchFamily="66" charset="0"/>
              </a:rPr>
              <a:t>: </a:t>
            </a:r>
            <a:r>
              <a:rPr lang="en-GB" b="0" i="1" dirty="0">
                <a:effectLst/>
                <a:latin typeface="Comic Sans MS" panose="030F0702030302020204" pitchFamily="66" charset="0"/>
              </a:rPr>
              <a:t>By definition, each of these </a:t>
            </a:r>
            <a:r>
              <a:rPr lang="en-GB" b="0" i="1" dirty="0" err="1">
                <a:effectLst/>
                <a:latin typeface="Comic Sans MS" panose="030F0702030302020204" pitchFamily="66" charset="0"/>
              </a:rPr>
              <a:t>itemsets</a:t>
            </a:r>
            <a:r>
              <a:rPr lang="en-GB" b="0" i="1" dirty="0">
                <a:effectLst/>
                <a:latin typeface="Comic Sans MS" panose="030F0702030302020204" pitchFamily="66" charset="0"/>
              </a:rPr>
              <a:t> will occur at least as</a:t>
            </a:r>
            <a:br>
              <a:rPr lang="en-GB" b="0" i="1" dirty="0">
                <a:effectLst/>
                <a:latin typeface="Comic Sans MS" panose="030F0702030302020204" pitchFamily="66" charset="0"/>
              </a:rPr>
            </a:br>
            <a:r>
              <a:rPr lang="en-GB" b="0" i="1" dirty="0">
                <a:effectLst/>
                <a:latin typeface="Comic Sans MS" panose="030F0702030302020204" pitchFamily="66" charset="0"/>
              </a:rPr>
              <a:t>frequently as a pre-established minimum support count, min sup</a:t>
            </a:r>
            <a:r>
              <a:rPr lang="en-GB" b="0" i="0" dirty="0">
                <a:effectLst/>
                <a:latin typeface="Comic Sans MS" panose="030F0702030302020204" pitchFamily="66" charset="0"/>
              </a:rPr>
              <a:t>.</a:t>
            </a:r>
          </a:p>
          <a:p>
            <a:pPr algn="l"/>
            <a:r>
              <a:rPr lang="en-GB" b="0" i="0" dirty="0">
                <a:effectLst/>
                <a:latin typeface="Comic Sans MS" panose="030F0702030302020204" pitchFamily="66" charset="0"/>
              </a:rPr>
              <a:t>2. Generate Association Rules from the Frequent </a:t>
            </a:r>
            <a:r>
              <a:rPr lang="en-GB" b="0" i="0" dirty="0" err="1">
                <a:effectLst/>
                <a:latin typeface="Comic Sans MS" panose="030F0702030302020204" pitchFamily="66" charset="0"/>
              </a:rPr>
              <a:t>itemsets</a:t>
            </a:r>
            <a:r>
              <a:rPr lang="en-GB" b="0" i="0" dirty="0">
                <a:effectLst/>
                <a:latin typeface="Comic Sans MS" panose="030F0702030302020204" pitchFamily="66" charset="0"/>
              </a:rPr>
              <a:t>: </a:t>
            </a:r>
            <a:r>
              <a:rPr lang="en-GB" b="0" i="1" dirty="0">
                <a:effectLst/>
                <a:latin typeface="Comic Sans MS" panose="030F0702030302020204" pitchFamily="66" charset="0"/>
              </a:rPr>
              <a:t>By definition, these</a:t>
            </a:r>
            <a:br>
              <a:rPr lang="en-GB" b="0" i="1" dirty="0">
                <a:effectLst/>
                <a:latin typeface="Comic Sans MS" panose="030F0702030302020204" pitchFamily="66" charset="0"/>
              </a:rPr>
            </a:br>
            <a:r>
              <a:rPr lang="en-GB" b="0" i="1" dirty="0">
                <a:effectLst/>
                <a:latin typeface="Comic Sans MS" panose="030F0702030302020204" pitchFamily="66" charset="0"/>
              </a:rPr>
              <a:t>rules must satisfy minimum support and minimum confidence.</a:t>
            </a:r>
            <a:endParaRPr lang="en-GB" b="0" i="0" dirty="0">
              <a:effectLst/>
              <a:latin typeface="Comic Sans MS" panose="030F0702030302020204" pitchFamily="66" charset="0"/>
            </a:endParaRPr>
          </a:p>
          <a:p>
            <a:pPr algn="l"/>
            <a:r>
              <a:rPr lang="en-GB" b="1" i="1" dirty="0">
                <a:effectLst/>
                <a:latin typeface="Comic Sans MS" panose="030F0702030302020204" pitchFamily="66" charset="0"/>
              </a:rPr>
              <a:t>Association Rule Mining</a:t>
            </a:r>
            <a:r>
              <a:rPr lang="en-GB" b="0" i="0" dirty="0">
                <a:effectLst/>
                <a:latin typeface="Comic Sans MS" panose="030F0702030302020204" pitchFamily="66" charset="0"/>
              </a:rPr>
              <a:t> is primarily used when you want to identify an association between different items in a set, then find frequent patterns in a transactional database, relational databases(RDBMS).</a:t>
            </a:r>
          </a:p>
        </p:txBody>
      </p:sp>
    </p:spTree>
    <p:extLst>
      <p:ext uri="{BB962C8B-B14F-4D97-AF65-F5344CB8AC3E}">
        <p14:creationId xmlns:p14="http://schemas.microsoft.com/office/powerpoint/2010/main" val="254829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63599" y="193117"/>
            <a:ext cx="10131425" cy="359333"/>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100" b="1" i="0" dirty="0">
                <a:effectLst/>
                <a:latin typeface="Comic Sans MS" panose="030F0702030302020204" pitchFamily="66" charset="0"/>
              </a:rPr>
              <a:t>Association rules based output</a:t>
            </a:r>
          </a:p>
          <a:p>
            <a:pPr algn="ctr"/>
            <a:endParaRPr lang="en-IN" sz="2000" dirty="0">
              <a:latin typeface="Comic Sans MS" panose="030F0702030302020204" pitchFamily="66" charset="0"/>
            </a:endParaRPr>
          </a:p>
        </p:txBody>
      </p:sp>
      <p:sp>
        <p:nvSpPr>
          <p:cNvPr id="7" name="TextBox 6">
            <a:extLst>
              <a:ext uri="{FF2B5EF4-FFF2-40B4-BE49-F238E27FC236}">
                <a16:creationId xmlns:a16="http://schemas.microsoft.com/office/drawing/2014/main" id="{DB00F4B7-9BC1-1E3D-7717-2A54BCBF4D95}"/>
              </a:ext>
            </a:extLst>
          </p:cNvPr>
          <p:cNvSpPr txBox="1"/>
          <p:nvPr/>
        </p:nvSpPr>
        <p:spPr>
          <a:xfrm>
            <a:off x="201479" y="5543550"/>
            <a:ext cx="11861934" cy="1200329"/>
          </a:xfrm>
          <a:prstGeom prst="rect">
            <a:avLst/>
          </a:prstGeom>
          <a:noFill/>
        </p:spPr>
        <p:txBody>
          <a:bodyPr wrap="square" rtlCol="0">
            <a:spAutoFit/>
          </a:bodyPr>
          <a:lstStyle/>
          <a:p>
            <a:r>
              <a:rPr lang="en-GB" dirty="0">
                <a:latin typeface="Comic Sans MS" panose="030F0702030302020204" pitchFamily="66" charset="0"/>
              </a:rPr>
              <a:t>In this step, we have used the association rules with the following set metrices-Support, confidence and Lift</a:t>
            </a:r>
          </a:p>
          <a:p>
            <a:pPr marL="285750" indent="-285750">
              <a:buFont typeface="Arial" panose="020B0604020202020204" pitchFamily="34" charset="0"/>
              <a:buChar char="•"/>
            </a:pPr>
            <a:r>
              <a:rPr lang="en-GB" dirty="0">
                <a:latin typeface="Comic Sans MS" panose="030F0702030302020204" pitchFamily="66" charset="0"/>
              </a:rPr>
              <a:t>Support value – 0-1(here 0.03)- defines 3% sell of a product from overall transactions</a:t>
            </a:r>
          </a:p>
          <a:p>
            <a:pPr marL="285750" indent="-285750">
              <a:buFont typeface="Arial" panose="020B0604020202020204" pitchFamily="34" charset="0"/>
              <a:buChar char="•"/>
            </a:pPr>
            <a:r>
              <a:rPr lang="en-GB" dirty="0">
                <a:latin typeface="Comic Sans MS" panose="030F0702030302020204" pitchFamily="66" charset="0"/>
              </a:rPr>
              <a:t>Confidence – </a:t>
            </a:r>
            <a:r>
              <a:rPr lang="en-GB" dirty="0" err="1">
                <a:latin typeface="Comic Sans MS" panose="030F0702030302020204" pitchFamily="66" charset="0"/>
              </a:rPr>
              <a:t>Miniimum</a:t>
            </a:r>
            <a:r>
              <a:rPr lang="en-GB" dirty="0">
                <a:latin typeface="Comic Sans MS" panose="030F0702030302020204" pitchFamily="66" charset="0"/>
              </a:rPr>
              <a:t> – 0.05 – Threshold values</a:t>
            </a:r>
          </a:p>
          <a:p>
            <a:pPr marL="285750" indent="-285750">
              <a:buFont typeface="Arial" panose="020B0604020202020204" pitchFamily="34" charset="0"/>
              <a:buChar char="•"/>
            </a:pPr>
            <a:r>
              <a:rPr lang="en-GB" dirty="0">
                <a:latin typeface="Comic Sans MS" panose="030F0702030302020204" pitchFamily="66" charset="0"/>
              </a:rPr>
              <a:t>No of records- 145104</a:t>
            </a:r>
          </a:p>
        </p:txBody>
      </p:sp>
      <p:pic>
        <p:nvPicPr>
          <p:cNvPr id="3" name="Picture 2">
            <a:extLst>
              <a:ext uri="{FF2B5EF4-FFF2-40B4-BE49-F238E27FC236}">
                <a16:creationId xmlns:a16="http://schemas.microsoft.com/office/drawing/2014/main" id="{EF7F2861-437E-35B3-E7EE-4F6C03085EF8}"/>
              </a:ext>
            </a:extLst>
          </p:cNvPr>
          <p:cNvPicPr>
            <a:picLocks noChangeAspect="1"/>
          </p:cNvPicPr>
          <p:nvPr/>
        </p:nvPicPr>
        <p:blipFill>
          <a:blip r:embed="rId2"/>
          <a:stretch>
            <a:fillRect/>
          </a:stretch>
        </p:blipFill>
        <p:spPr>
          <a:xfrm>
            <a:off x="145366" y="552450"/>
            <a:ext cx="11901268" cy="4991100"/>
          </a:xfrm>
          <a:prstGeom prst="rect">
            <a:avLst/>
          </a:prstGeom>
        </p:spPr>
      </p:pic>
    </p:spTree>
    <p:extLst>
      <p:ext uri="{BB962C8B-B14F-4D97-AF65-F5344CB8AC3E}">
        <p14:creationId xmlns:p14="http://schemas.microsoft.com/office/powerpoint/2010/main" val="185160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474663"/>
          </a:xfrm>
        </p:spPr>
        <p:txBody>
          <a:bodyPr>
            <a:normAutofit/>
          </a:bodyPr>
          <a:lstStyle/>
          <a:p>
            <a:pPr algn="ctr"/>
            <a:r>
              <a:rPr lang="en-GB" sz="2000" b="1" i="0" cap="none" dirty="0">
                <a:effectLst/>
                <a:latin typeface="Comic Sans MS" panose="030F0702030302020204" pitchFamily="66" charset="0"/>
              </a:rPr>
              <a:t>INFERENCES FROM MARKET BASKET ANALYSIS</a:t>
            </a:r>
            <a:endParaRPr lang="en-GB" sz="2000" b="0" i="0" cap="none" dirty="0">
              <a:effectLst/>
              <a:latin typeface="Comic Sans MS" panose="030F0702030302020204" pitchFamily="66" charset="0"/>
            </a:endParaRPr>
          </a:p>
        </p:txBody>
      </p:sp>
      <p:sp>
        <p:nvSpPr>
          <p:cNvPr id="3" name="TextBox 2">
            <a:extLst>
              <a:ext uri="{FF2B5EF4-FFF2-40B4-BE49-F238E27FC236}">
                <a16:creationId xmlns:a16="http://schemas.microsoft.com/office/drawing/2014/main" id="{4144D865-54F5-502B-8C79-EA66D2237139}"/>
              </a:ext>
            </a:extLst>
          </p:cNvPr>
          <p:cNvSpPr txBox="1"/>
          <p:nvPr/>
        </p:nvSpPr>
        <p:spPr>
          <a:xfrm>
            <a:off x="417941" y="1133314"/>
            <a:ext cx="11299137" cy="36933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Comic Sans MS" panose="030F0702030302020204" pitchFamily="66" charset="0"/>
              </a:rPr>
              <a:t>As per the total process of Market Basket Analysis being concerned,  it has created a multiple set of rules based on the threshold limit that we have set earlier in the Association Rule Learner Node. By considering the lift values for the ones that are higher, it is better to recommend the product to the customers.</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a:latin typeface="Comic Sans MS" panose="030F0702030302020204" pitchFamily="66" charset="0"/>
              </a:rPr>
              <a:t>As we can see, a new column being created named Consequent, which contains all the recommended products and based on the sorted (descending)  lift values from higher to lower, we have created recommendations to the customers</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0238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53CE71-A047-44EC-B20E-CF80118C0E3B}"/>
              </a:ext>
            </a:extLst>
          </p:cNvPr>
          <p:cNvSpPr txBox="1">
            <a:spLocks/>
          </p:cNvSpPr>
          <p:nvPr/>
        </p:nvSpPr>
        <p:spPr>
          <a:xfrm>
            <a:off x="863599" y="193117"/>
            <a:ext cx="10131425" cy="359333"/>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100" b="1" i="0" dirty="0">
                <a:effectLst/>
                <a:latin typeface="Comic Sans MS" panose="030F0702030302020204" pitchFamily="66" charset="0"/>
              </a:rPr>
              <a:t>Association rules based output</a:t>
            </a:r>
          </a:p>
          <a:p>
            <a:pPr algn="ctr"/>
            <a:endParaRPr lang="en-IN" sz="2000" dirty="0">
              <a:latin typeface="Comic Sans MS" panose="030F0702030302020204" pitchFamily="66" charset="0"/>
            </a:endParaRPr>
          </a:p>
        </p:txBody>
      </p:sp>
      <p:pic>
        <p:nvPicPr>
          <p:cNvPr id="4" name="Picture 3">
            <a:extLst>
              <a:ext uri="{FF2B5EF4-FFF2-40B4-BE49-F238E27FC236}">
                <a16:creationId xmlns:a16="http://schemas.microsoft.com/office/drawing/2014/main" id="{2821E2BA-D9B7-2CFA-15DF-DD0602005F3C}"/>
              </a:ext>
            </a:extLst>
          </p:cNvPr>
          <p:cNvPicPr>
            <a:picLocks noChangeAspect="1"/>
          </p:cNvPicPr>
          <p:nvPr/>
        </p:nvPicPr>
        <p:blipFill>
          <a:blip r:embed="rId2"/>
          <a:stretch>
            <a:fillRect/>
          </a:stretch>
        </p:blipFill>
        <p:spPr>
          <a:xfrm>
            <a:off x="158490" y="466724"/>
            <a:ext cx="11875020" cy="5143501"/>
          </a:xfrm>
          <a:prstGeom prst="rect">
            <a:avLst/>
          </a:prstGeom>
        </p:spPr>
      </p:pic>
      <p:sp>
        <p:nvSpPr>
          <p:cNvPr id="5" name="TextBox 4">
            <a:extLst>
              <a:ext uri="{FF2B5EF4-FFF2-40B4-BE49-F238E27FC236}">
                <a16:creationId xmlns:a16="http://schemas.microsoft.com/office/drawing/2014/main" id="{898F2A5B-51A5-6320-1CFC-9810B53EB98C}"/>
              </a:ext>
            </a:extLst>
          </p:cNvPr>
          <p:cNvSpPr txBox="1"/>
          <p:nvPr/>
        </p:nvSpPr>
        <p:spPr>
          <a:xfrm>
            <a:off x="666750" y="5724525"/>
            <a:ext cx="10163175" cy="369332"/>
          </a:xfrm>
          <a:prstGeom prst="rect">
            <a:avLst/>
          </a:prstGeom>
          <a:noFill/>
        </p:spPr>
        <p:txBody>
          <a:bodyPr wrap="square" rtlCol="0">
            <a:spAutoFit/>
          </a:bodyPr>
          <a:lstStyle/>
          <a:p>
            <a:pPr algn="ctr"/>
            <a:r>
              <a:rPr lang="en-GB" dirty="0">
                <a:latin typeface="Comic Sans MS" panose="030F0702030302020204" pitchFamily="66" charset="0"/>
              </a:rPr>
              <a:t>Output based on Sorted Lift (Descending)</a:t>
            </a:r>
            <a:endParaRPr lang="en-IN" dirty="0">
              <a:latin typeface="Comic Sans MS" panose="030F0702030302020204" pitchFamily="66" charset="0"/>
            </a:endParaRPr>
          </a:p>
        </p:txBody>
      </p:sp>
    </p:spTree>
    <p:extLst>
      <p:ext uri="{BB962C8B-B14F-4D97-AF65-F5344CB8AC3E}">
        <p14:creationId xmlns:p14="http://schemas.microsoft.com/office/powerpoint/2010/main" val="2399489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001796" y="0"/>
            <a:ext cx="10131425" cy="474663"/>
          </a:xfrm>
        </p:spPr>
        <p:txBody>
          <a:bodyPr>
            <a:normAutofit/>
          </a:bodyPr>
          <a:lstStyle/>
          <a:p>
            <a:pPr algn="ctr"/>
            <a:r>
              <a:rPr lang="en-GB" sz="2000" b="1" i="0" cap="none" dirty="0">
                <a:effectLst/>
                <a:latin typeface="Comic Sans MS" panose="030F0702030302020204" pitchFamily="66" charset="0"/>
              </a:rPr>
              <a:t>RECOMMENDATIONS FROM MARKET BASKET ANALYSIS</a:t>
            </a:r>
            <a:endParaRPr lang="en-GB" sz="2000" b="0" i="0" cap="none" dirty="0">
              <a:effectLst/>
              <a:latin typeface="Comic Sans MS" panose="030F0702030302020204" pitchFamily="66" charset="0"/>
            </a:endParaRPr>
          </a:p>
        </p:txBody>
      </p:sp>
      <p:sp>
        <p:nvSpPr>
          <p:cNvPr id="3" name="TextBox 2">
            <a:extLst>
              <a:ext uri="{FF2B5EF4-FFF2-40B4-BE49-F238E27FC236}">
                <a16:creationId xmlns:a16="http://schemas.microsoft.com/office/drawing/2014/main" id="{4144D865-54F5-502B-8C79-EA66D2237139}"/>
              </a:ext>
            </a:extLst>
          </p:cNvPr>
          <p:cNvSpPr txBox="1"/>
          <p:nvPr/>
        </p:nvSpPr>
        <p:spPr>
          <a:xfrm>
            <a:off x="417941" y="1133314"/>
            <a:ext cx="11299137" cy="493981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Comic Sans MS" panose="030F0702030302020204" pitchFamily="66" charset="0"/>
              </a:rPr>
              <a:t>Based on the inferences drawn, several recommendations can be made-</a:t>
            </a:r>
          </a:p>
          <a:p>
            <a:pPr marL="285750" indent="-285750">
              <a:lnSpc>
                <a:spcPct val="150000"/>
              </a:lnSpc>
              <a:buFont typeface="Wingdings" panose="05000000000000000000" pitchFamily="2" charset="2"/>
              <a:buChar char="Ø"/>
            </a:pPr>
            <a:r>
              <a:rPr lang="en-IN" dirty="0">
                <a:latin typeface="Comic Sans MS" panose="030F0702030302020204" pitchFamily="66" charset="0"/>
              </a:rPr>
              <a:t>We can suggest combo offer – based on lift value, we can suggest paper towels with eggs, ice cream, pasta or flour with cheeses and waffles, etc.</a:t>
            </a:r>
          </a:p>
          <a:p>
            <a:pPr marL="285750" indent="-285750">
              <a:lnSpc>
                <a:spcPct val="150000"/>
              </a:lnSpc>
              <a:buFont typeface="Wingdings" panose="05000000000000000000" pitchFamily="2" charset="2"/>
              <a:buChar char="Ø"/>
            </a:pPr>
            <a:r>
              <a:rPr lang="en-IN" dirty="0">
                <a:latin typeface="Comic Sans MS" panose="030F0702030302020204" pitchFamily="66" charset="0"/>
              </a:rPr>
              <a:t>During the year , 2020, the order count for the items failed drastically, probably due to the onset of Pandemic being hit on a global level.</a:t>
            </a:r>
          </a:p>
          <a:p>
            <a:pPr marL="285750" indent="-285750">
              <a:lnSpc>
                <a:spcPct val="150000"/>
              </a:lnSpc>
              <a:buFont typeface="Wingdings" panose="05000000000000000000" pitchFamily="2" charset="2"/>
              <a:buChar char="Ø"/>
            </a:pPr>
            <a:r>
              <a:rPr lang="en-IN" dirty="0">
                <a:latin typeface="Comic Sans MS" panose="030F0702030302020204" pitchFamily="66" charset="0"/>
              </a:rPr>
              <a:t>Purchase of more Paper towels, is probably due to increase in order during that time</a:t>
            </a:r>
          </a:p>
          <a:p>
            <a:pPr marL="285750" indent="-285750">
              <a:lnSpc>
                <a:spcPct val="150000"/>
              </a:lnSpc>
              <a:buFont typeface="Wingdings" panose="05000000000000000000" pitchFamily="2" charset="2"/>
              <a:buChar char="Ø"/>
            </a:pPr>
            <a:r>
              <a:rPr lang="en-IN" dirty="0">
                <a:latin typeface="Comic Sans MS" panose="030F0702030302020204" pitchFamily="66" charset="0"/>
              </a:rPr>
              <a:t>We have seen, over the years, Poultry products are being ordered mostly followed by Soda, so we can try to increase the margin by increasing the price of the same. ON the contrary , we have seen </a:t>
            </a:r>
            <a:r>
              <a:rPr lang="en-IN" dirty="0" err="1">
                <a:latin typeface="Comic Sans MS" panose="030F0702030302020204" pitchFamily="66" charset="0"/>
              </a:rPr>
              <a:t>handsoaps</a:t>
            </a:r>
            <a:r>
              <a:rPr lang="en-IN" dirty="0">
                <a:latin typeface="Comic Sans MS" panose="030F0702030302020204" pitchFamily="66" charset="0"/>
              </a:rPr>
              <a:t> being ordered the least, which is why we can try provide them in discounts  or combo offers  (Buy 2 get 1 free)</a:t>
            </a:r>
          </a:p>
          <a:p>
            <a:pPr marL="285750" indent="-285750">
              <a:lnSpc>
                <a:spcPct val="150000"/>
              </a:lnSpc>
              <a:buFont typeface="Wingdings" panose="05000000000000000000" pitchFamily="2" charset="2"/>
              <a:buChar char="Ø"/>
            </a:pPr>
            <a:r>
              <a:rPr lang="en-IN" dirty="0">
                <a:latin typeface="Comic Sans MS" panose="030F0702030302020204" pitchFamily="66" charset="0"/>
              </a:rPr>
              <a:t>We can apply the similar combos for fruits and sandwich loaves</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845478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D339DD-1D0B-620C-6ECE-C96AEA9CC745}"/>
              </a:ext>
            </a:extLst>
          </p:cNvPr>
          <p:cNvSpPr/>
          <p:nvPr/>
        </p:nvSpPr>
        <p:spPr>
          <a:xfrm>
            <a:off x="4249116" y="2967335"/>
            <a:ext cx="3693768"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 </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59896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552450"/>
          </a:xfrm>
        </p:spPr>
        <p:txBody>
          <a:bodyPr>
            <a:normAutofit fontScale="90000"/>
          </a:bodyPr>
          <a:lstStyle/>
          <a:p>
            <a:pPr algn="ctr"/>
            <a:r>
              <a:rPr lang="en-GB" dirty="0">
                <a:latin typeface="Comic Sans MS" panose="030F0702030302020204" pitchFamily="66" charset="0"/>
              </a:rPr>
              <a:t>About data</a:t>
            </a:r>
            <a:endParaRPr lang="en-IN" dirty="0">
              <a:latin typeface="Comic Sans MS" panose="030F0702030302020204" pitchFamily="66" charset="0"/>
            </a:endParaRPr>
          </a:p>
        </p:txBody>
      </p:sp>
      <p:sp>
        <p:nvSpPr>
          <p:cNvPr id="9" name="TextBox 8">
            <a:extLst>
              <a:ext uri="{FF2B5EF4-FFF2-40B4-BE49-F238E27FC236}">
                <a16:creationId xmlns:a16="http://schemas.microsoft.com/office/drawing/2014/main" id="{D72DC65D-CAAD-6447-AE87-90EC2748A1A2}"/>
              </a:ext>
            </a:extLst>
          </p:cNvPr>
          <p:cNvSpPr txBox="1"/>
          <p:nvPr/>
        </p:nvSpPr>
        <p:spPr>
          <a:xfrm>
            <a:off x="5343526" y="807385"/>
            <a:ext cx="6648450" cy="2539350"/>
          </a:xfrm>
          <a:prstGeom prst="rect">
            <a:avLst/>
          </a:prstGeom>
          <a:noFill/>
        </p:spPr>
        <p:txBody>
          <a:bodyPr wrap="square" rtlCol="0">
            <a:spAutoFit/>
          </a:bodyPr>
          <a:lstStyle/>
          <a:p>
            <a:pPr>
              <a:lnSpc>
                <a:spcPct val="150000"/>
              </a:lnSpc>
            </a:pPr>
            <a:r>
              <a:rPr lang="en-GB" dirty="0">
                <a:latin typeface="Comic Sans MS" panose="030F0702030302020204" pitchFamily="66" charset="0"/>
              </a:rPr>
              <a:t>Interpretation</a:t>
            </a:r>
          </a:p>
          <a:p>
            <a:pPr marL="285750" indent="-285750" algn="just">
              <a:lnSpc>
                <a:spcPct val="150000"/>
              </a:lnSpc>
              <a:buFont typeface="Arial" panose="020B0604020202020204" pitchFamily="34" charset="0"/>
              <a:buChar char="•"/>
            </a:pPr>
            <a:r>
              <a:rPr lang="en-GB" dirty="0">
                <a:latin typeface="Comic Sans MS" panose="030F0702030302020204" pitchFamily="66" charset="0"/>
              </a:rPr>
              <a:t>The dataset contains 3 variables and 20641 records-</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Categorical type/object type – 2</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Integer type – 1</a:t>
            </a:r>
          </a:p>
          <a:p>
            <a:pPr marL="285750" indent="-285750">
              <a:lnSpc>
                <a:spcPct val="150000"/>
              </a:lnSpc>
              <a:buFont typeface="Arial" panose="020B0604020202020204" pitchFamily="34" charset="0"/>
              <a:buChar char="•"/>
            </a:pPr>
            <a:r>
              <a:rPr lang="en-GB" dirty="0">
                <a:latin typeface="Comic Sans MS" panose="030F0702030302020204" pitchFamily="66" charset="0"/>
              </a:rPr>
              <a:t>There are no missing values but 4730 duplicate values are present</a:t>
            </a:r>
          </a:p>
        </p:txBody>
      </p:sp>
      <p:pic>
        <p:nvPicPr>
          <p:cNvPr id="4" name="Picture 3">
            <a:extLst>
              <a:ext uri="{FF2B5EF4-FFF2-40B4-BE49-F238E27FC236}">
                <a16:creationId xmlns:a16="http://schemas.microsoft.com/office/drawing/2014/main" id="{70F744B0-A9DD-EEC7-20CC-E02CAA41FE56}"/>
              </a:ext>
            </a:extLst>
          </p:cNvPr>
          <p:cNvPicPr>
            <a:picLocks noChangeAspect="1"/>
          </p:cNvPicPr>
          <p:nvPr/>
        </p:nvPicPr>
        <p:blipFill>
          <a:blip r:embed="rId2"/>
          <a:stretch>
            <a:fillRect/>
          </a:stretch>
        </p:blipFill>
        <p:spPr>
          <a:xfrm>
            <a:off x="400050" y="1140618"/>
            <a:ext cx="3257550" cy="22883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4FFAB72-36A3-CDB7-C107-0A722725DFB6}"/>
              </a:ext>
            </a:extLst>
          </p:cNvPr>
          <p:cNvPicPr>
            <a:picLocks noChangeAspect="1"/>
          </p:cNvPicPr>
          <p:nvPr/>
        </p:nvPicPr>
        <p:blipFill>
          <a:blip r:embed="rId3"/>
          <a:stretch>
            <a:fillRect/>
          </a:stretch>
        </p:blipFill>
        <p:spPr>
          <a:xfrm>
            <a:off x="169070" y="4933137"/>
            <a:ext cx="5193506" cy="552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577C6541-C0F4-2F87-1860-4C35B92D40CF}"/>
              </a:ext>
            </a:extLst>
          </p:cNvPr>
          <p:cNvPicPr>
            <a:picLocks noChangeAspect="1"/>
          </p:cNvPicPr>
          <p:nvPr/>
        </p:nvPicPr>
        <p:blipFill>
          <a:blip r:embed="rId4"/>
          <a:stretch>
            <a:fillRect/>
          </a:stretch>
        </p:blipFill>
        <p:spPr>
          <a:xfrm>
            <a:off x="1438275" y="3807902"/>
            <a:ext cx="1181100" cy="733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0CAE1DF9-F211-6CA0-FFF5-09409F00ACAC}"/>
              </a:ext>
            </a:extLst>
          </p:cNvPr>
          <p:cNvPicPr>
            <a:picLocks noChangeAspect="1"/>
          </p:cNvPicPr>
          <p:nvPr/>
        </p:nvPicPr>
        <p:blipFill>
          <a:blip r:embed="rId5"/>
          <a:stretch>
            <a:fillRect/>
          </a:stretch>
        </p:blipFill>
        <p:spPr>
          <a:xfrm>
            <a:off x="169070" y="5870418"/>
            <a:ext cx="5193506" cy="4813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1014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FBBF21-81AE-5E04-C62F-A6ACF3399564}"/>
              </a:ext>
            </a:extLst>
          </p:cNvPr>
          <p:cNvSpPr txBox="1"/>
          <p:nvPr/>
        </p:nvSpPr>
        <p:spPr>
          <a:xfrm>
            <a:off x="228601" y="714375"/>
            <a:ext cx="11801474" cy="369332"/>
          </a:xfrm>
          <a:prstGeom prst="rect">
            <a:avLst/>
          </a:prstGeom>
          <a:noFill/>
        </p:spPr>
        <p:txBody>
          <a:bodyPr wrap="square" rtlCol="0">
            <a:spAutoFit/>
          </a:bodyPr>
          <a:lstStyle/>
          <a:p>
            <a:pPr algn="ctr"/>
            <a:r>
              <a:rPr lang="en-GB" dirty="0">
                <a:latin typeface="Comic Sans MS" panose="030F0702030302020204" pitchFamily="66" charset="0"/>
              </a:rPr>
              <a:t>DATA SUMMARY- CONTINUOUS and  VARIABLES</a:t>
            </a:r>
            <a:endParaRPr lang="en-IN" dirty="0">
              <a:latin typeface="Comic Sans MS" panose="030F0702030302020204" pitchFamily="66" charset="0"/>
            </a:endParaRPr>
          </a:p>
        </p:txBody>
      </p:sp>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552450"/>
          </a:xfrm>
        </p:spPr>
        <p:txBody>
          <a:bodyPr>
            <a:normAutofit fontScale="90000"/>
          </a:bodyPr>
          <a:lstStyle/>
          <a:p>
            <a:pPr algn="ctr"/>
            <a:r>
              <a:rPr lang="en-GB" dirty="0">
                <a:latin typeface="Comic Sans MS" panose="030F0702030302020204" pitchFamily="66" charset="0"/>
              </a:rPr>
              <a:t>About data</a:t>
            </a:r>
            <a:endParaRPr lang="en-IN" dirty="0">
              <a:latin typeface="Comic Sans MS" panose="030F0702030302020204" pitchFamily="66" charset="0"/>
            </a:endParaRPr>
          </a:p>
        </p:txBody>
      </p:sp>
      <p:pic>
        <p:nvPicPr>
          <p:cNvPr id="5" name="Picture 4">
            <a:extLst>
              <a:ext uri="{FF2B5EF4-FFF2-40B4-BE49-F238E27FC236}">
                <a16:creationId xmlns:a16="http://schemas.microsoft.com/office/drawing/2014/main" id="{ECFE18CE-E17D-B305-9F09-B6D324E6FF0C}"/>
              </a:ext>
            </a:extLst>
          </p:cNvPr>
          <p:cNvPicPr>
            <a:picLocks noChangeAspect="1"/>
          </p:cNvPicPr>
          <p:nvPr/>
        </p:nvPicPr>
        <p:blipFill>
          <a:blip r:embed="rId2"/>
          <a:stretch>
            <a:fillRect/>
          </a:stretch>
        </p:blipFill>
        <p:spPr>
          <a:xfrm>
            <a:off x="561976" y="1343024"/>
            <a:ext cx="3333750" cy="5263040"/>
          </a:xfrm>
          <a:prstGeom prst="rect">
            <a:avLst/>
          </a:prstGeom>
        </p:spPr>
      </p:pic>
      <p:pic>
        <p:nvPicPr>
          <p:cNvPr id="8" name="Picture 7">
            <a:extLst>
              <a:ext uri="{FF2B5EF4-FFF2-40B4-BE49-F238E27FC236}">
                <a16:creationId xmlns:a16="http://schemas.microsoft.com/office/drawing/2014/main" id="{0DE179FA-CC7C-BE97-0671-53085F64169A}"/>
              </a:ext>
            </a:extLst>
          </p:cNvPr>
          <p:cNvPicPr>
            <a:picLocks noChangeAspect="1"/>
          </p:cNvPicPr>
          <p:nvPr/>
        </p:nvPicPr>
        <p:blipFill>
          <a:blip r:embed="rId3"/>
          <a:stretch>
            <a:fillRect/>
          </a:stretch>
        </p:blipFill>
        <p:spPr>
          <a:xfrm>
            <a:off x="4400550" y="1343024"/>
            <a:ext cx="3457575" cy="5263039"/>
          </a:xfrm>
          <a:prstGeom prst="rect">
            <a:avLst/>
          </a:prstGeom>
        </p:spPr>
      </p:pic>
      <p:pic>
        <p:nvPicPr>
          <p:cNvPr id="10" name="Picture 9">
            <a:extLst>
              <a:ext uri="{FF2B5EF4-FFF2-40B4-BE49-F238E27FC236}">
                <a16:creationId xmlns:a16="http://schemas.microsoft.com/office/drawing/2014/main" id="{86FB2D44-6AE1-C31A-DD87-0C2FFBD2C8F2}"/>
              </a:ext>
            </a:extLst>
          </p:cNvPr>
          <p:cNvPicPr>
            <a:picLocks noChangeAspect="1"/>
          </p:cNvPicPr>
          <p:nvPr/>
        </p:nvPicPr>
        <p:blipFill>
          <a:blip r:embed="rId4"/>
          <a:stretch>
            <a:fillRect/>
          </a:stretch>
        </p:blipFill>
        <p:spPr>
          <a:xfrm>
            <a:off x="8296275" y="1343024"/>
            <a:ext cx="3333750" cy="5263040"/>
          </a:xfrm>
          <a:prstGeom prst="rect">
            <a:avLst/>
          </a:prstGeom>
        </p:spPr>
      </p:pic>
    </p:spTree>
    <p:extLst>
      <p:ext uri="{BB962C8B-B14F-4D97-AF65-F5344CB8AC3E}">
        <p14:creationId xmlns:p14="http://schemas.microsoft.com/office/powerpoint/2010/main" val="159977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474663"/>
          </a:xfrm>
        </p:spPr>
        <p:txBody>
          <a:bodyPr>
            <a:normAutofit/>
          </a:bodyPr>
          <a:lstStyle/>
          <a:p>
            <a:pPr algn="ctr"/>
            <a:r>
              <a:rPr lang="en-GB" sz="2000" b="1" dirty="0">
                <a:latin typeface="Comic Sans MS" panose="030F0702030302020204" pitchFamily="66" charset="0"/>
              </a:rPr>
              <a:t>Exploratory data analysis - Univariate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0" name="TextBox 9">
            <a:extLst>
              <a:ext uri="{FF2B5EF4-FFF2-40B4-BE49-F238E27FC236}">
                <a16:creationId xmlns:a16="http://schemas.microsoft.com/office/drawing/2014/main" id="{0FC6243E-A2D2-910A-C85F-45B1B6A0CB5D}"/>
              </a:ext>
            </a:extLst>
          </p:cNvPr>
          <p:cNvSpPr txBox="1"/>
          <p:nvPr/>
        </p:nvSpPr>
        <p:spPr>
          <a:xfrm>
            <a:off x="1638300" y="476250"/>
            <a:ext cx="8915400" cy="369332"/>
          </a:xfrm>
          <a:prstGeom prst="rect">
            <a:avLst/>
          </a:prstGeom>
          <a:noFill/>
        </p:spPr>
        <p:txBody>
          <a:bodyPr wrap="square" rtlCol="0">
            <a:spAutoFit/>
          </a:bodyPr>
          <a:lstStyle/>
          <a:p>
            <a:pPr algn="ctr"/>
            <a:r>
              <a:rPr lang="en-GB" dirty="0">
                <a:latin typeface="Comic Sans MS" panose="030F0702030302020204" pitchFamily="66" charset="0"/>
              </a:rPr>
              <a:t>QUANTITY ORDERED</a:t>
            </a:r>
            <a:endParaRPr lang="en-IN" dirty="0">
              <a:latin typeface="Comic Sans MS" panose="030F0702030302020204" pitchFamily="66" charset="0"/>
            </a:endParaRPr>
          </a:p>
        </p:txBody>
      </p:sp>
      <p:sp>
        <p:nvSpPr>
          <p:cNvPr id="18" name="TextBox 17">
            <a:extLst>
              <a:ext uri="{FF2B5EF4-FFF2-40B4-BE49-F238E27FC236}">
                <a16:creationId xmlns:a16="http://schemas.microsoft.com/office/drawing/2014/main" id="{864149C4-2B2C-FF40-20AB-1A4E8037EE1F}"/>
              </a:ext>
            </a:extLst>
          </p:cNvPr>
          <p:cNvSpPr txBox="1"/>
          <p:nvPr/>
        </p:nvSpPr>
        <p:spPr>
          <a:xfrm>
            <a:off x="266700" y="4790161"/>
            <a:ext cx="11925300" cy="646331"/>
          </a:xfrm>
          <a:prstGeom prst="rect">
            <a:avLst/>
          </a:prstGeom>
          <a:noFill/>
        </p:spPr>
        <p:txBody>
          <a:bodyPr wrap="square" rtlCol="0">
            <a:spAutoFit/>
          </a:bodyPr>
          <a:lstStyle/>
          <a:p>
            <a:r>
              <a:rPr lang="en-GB" dirty="0">
                <a:latin typeface="Comic Sans MS" panose="030F0702030302020204" pitchFamily="66" charset="0"/>
              </a:rPr>
              <a:t>From the above two diagrams we can confirm that the quantities ordered have presence of outliers, with majority of the quantity volumes between 20-50 units. Hence, the data is not normally distributed.</a:t>
            </a:r>
            <a:endParaRPr lang="en-IN"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pic>
        <p:nvPicPr>
          <p:cNvPr id="5" name="Picture 4">
            <a:extLst>
              <a:ext uri="{FF2B5EF4-FFF2-40B4-BE49-F238E27FC236}">
                <a16:creationId xmlns:a16="http://schemas.microsoft.com/office/drawing/2014/main" id="{612A3BD6-E778-324F-C4B0-5B0E900F454D}"/>
              </a:ext>
            </a:extLst>
          </p:cNvPr>
          <p:cNvPicPr>
            <a:picLocks noChangeAspect="1"/>
          </p:cNvPicPr>
          <p:nvPr/>
        </p:nvPicPr>
        <p:blipFill>
          <a:blip r:embed="rId2"/>
          <a:stretch>
            <a:fillRect/>
          </a:stretch>
        </p:blipFill>
        <p:spPr>
          <a:xfrm>
            <a:off x="965994" y="1010168"/>
            <a:ext cx="3806825" cy="3339737"/>
          </a:xfrm>
          <a:prstGeom prst="rect">
            <a:avLst/>
          </a:prstGeom>
        </p:spPr>
      </p:pic>
      <p:pic>
        <p:nvPicPr>
          <p:cNvPr id="8" name="Picture 7">
            <a:extLst>
              <a:ext uri="{FF2B5EF4-FFF2-40B4-BE49-F238E27FC236}">
                <a16:creationId xmlns:a16="http://schemas.microsoft.com/office/drawing/2014/main" id="{000C43B5-6448-9ADE-D474-6EF8FAA1871C}"/>
              </a:ext>
            </a:extLst>
          </p:cNvPr>
          <p:cNvPicPr>
            <a:picLocks noChangeAspect="1"/>
          </p:cNvPicPr>
          <p:nvPr/>
        </p:nvPicPr>
        <p:blipFill>
          <a:blip r:embed="rId3"/>
          <a:stretch>
            <a:fillRect/>
          </a:stretch>
        </p:blipFill>
        <p:spPr>
          <a:xfrm>
            <a:off x="7204075" y="1000599"/>
            <a:ext cx="3806825" cy="3339737"/>
          </a:xfrm>
          <a:prstGeom prst="rect">
            <a:avLst/>
          </a:prstGeom>
        </p:spPr>
      </p:pic>
    </p:spTree>
    <p:extLst>
      <p:ext uri="{BB962C8B-B14F-4D97-AF65-F5344CB8AC3E}">
        <p14:creationId xmlns:p14="http://schemas.microsoft.com/office/powerpoint/2010/main" val="824065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474663"/>
          </a:xfrm>
        </p:spPr>
        <p:txBody>
          <a:bodyPr>
            <a:normAutofit/>
          </a:bodyPr>
          <a:lstStyle/>
          <a:p>
            <a:pPr algn="ctr"/>
            <a:r>
              <a:rPr lang="en-GB" sz="2000" b="1" dirty="0">
                <a:latin typeface="Comic Sans MS" panose="030F0702030302020204" pitchFamily="66" charset="0"/>
              </a:rPr>
              <a:t>Exploratory data analysis - Univariate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7" name="TextBox 16">
            <a:extLst>
              <a:ext uri="{FF2B5EF4-FFF2-40B4-BE49-F238E27FC236}">
                <a16:creationId xmlns:a16="http://schemas.microsoft.com/office/drawing/2014/main" id="{F4C0C63A-3CCC-9D70-9F0E-D462955D8982}"/>
              </a:ext>
            </a:extLst>
          </p:cNvPr>
          <p:cNvSpPr txBox="1"/>
          <p:nvPr/>
        </p:nvSpPr>
        <p:spPr>
          <a:xfrm>
            <a:off x="428625" y="5368421"/>
            <a:ext cx="11334749" cy="646331"/>
          </a:xfrm>
          <a:prstGeom prst="rect">
            <a:avLst/>
          </a:prstGeom>
          <a:noFill/>
        </p:spPr>
        <p:txBody>
          <a:bodyPr wrap="square" rtlCol="0">
            <a:spAutoFit/>
          </a:bodyPr>
          <a:lstStyle/>
          <a:p>
            <a:pPr algn="just"/>
            <a:r>
              <a:rPr lang="en-GB" dirty="0">
                <a:latin typeface="Comic Sans MS" panose="030F0702030302020204" pitchFamily="66" charset="0"/>
              </a:rPr>
              <a:t>From the above Bar plot, regarding Top 10 Product count, we can conclude that the Poultry contribute for the maximum share (10.940%), followed by Soda (10.205%)</a:t>
            </a:r>
            <a:endParaRPr lang="en-IN" dirty="0">
              <a:latin typeface="Comic Sans MS" panose="030F0702030302020204" pitchFamily="66" charset="0"/>
            </a:endParaRPr>
          </a:p>
        </p:txBody>
      </p:sp>
      <p:pic>
        <p:nvPicPr>
          <p:cNvPr id="8" name="Picture 7">
            <a:extLst>
              <a:ext uri="{FF2B5EF4-FFF2-40B4-BE49-F238E27FC236}">
                <a16:creationId xmlns:a16="http://schemas.microsoft.com/office/drawing/2014/main" id="{A862FB41-7051-5538-76F7-FD51F8367C74}"/>
              </a:ext>
            </a:extLst>
          </p:cNvPr>
          <p:cNvPicPr>
            <a:picLocks noChangeAspect="1"/>
          </p:cNvPicPr>
          <p:nvPr/>
        </p:nvPicPr>
        <p:blipFill>
          <a:blip r:embed="rId2"/>
          <a:stretch>
            <a:fillRect/>
          </a:stretch>
        </p:blipFill>
        <p:spPr>
          <a:xfrm>
            <a:off x="485775" y="631267"/>
            <a:ext cx="11277599" cy="4188704"/>
          </a:xfrm>
          <a:prstGeom prst="rect">
            <a:avLst/>
          </a:prstGeom>
        </p:spPr>
      </p:pic>
    </p:spTree>
    <p:extLst>
      <p:ext uri="{BB962C8B-B14F-4D97-AF65-F5344CB8AC3E}">
        <p14:creationId xmlns:p14="http://schemas.microsoft.com/office/powerpoint/2010/main" val="503992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474663"/>
          </a:xfrm>
        </p:spPr>
        <p:txBody>
          <a:bodyPr>
            <a:normAutofit/>
          </a:bodyPr>
          <a:lstStyle/>
          <a:p>
            <a:pPr algn="ctr"/>
            <a:r>
              <a:rPr lang="en-GB" sz="2000" b="1" dirty="0">
                <a:latin typeface="Comic Sans MS" panose="030F0702030302020204" pitchFamily="66" charset="0"/>
              </a:rPr>
              <a:t>Exploratory data analysis - Univariate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pic>
        <p:nvPicPr>
          <p:cNvPr id="4" name="Picture 3">
            <a:extLst>
              <a:ext uri="{FF2B5EF4-FFF2-40B4-BE49-F238E27FC236}">
                <a16:creationId xmlns:a16="http://schemas.microsoft.com/office/drawing/2014/main" id="{96AADE2B-2E15-6EE6-CFF5-F69C37904FE0}"/>
              </a:ext>
            </a:extLst>
          </p:cNvPr>
          <p:cNvPicPr>
            <a:picLocks noChangeAspect="1"/>
          </p:cNvPicPr>
          <p:nvPr/>
        </p:nvPicPr>
        <p:blipFill>
          <a:blip r:embed="rId2"/>
          <a:stretch>
            <a:fillRect/>
          </a:stretch>
        </p:blipFill>
        <p:spPr>
          <a:xfrm>
            <a:off x="409574" y="554115"/>
            <a:ext cx="11334751" cy="4332210"/>
          </a:xfrm>
          <a:prstGeom prst="rect">
            <a:avLst/>
          </a:prstGeom>
        </p:spPr>
      </p:pic>
      <p:sp>
        <p:nvSpPr>
          <p:cNvPr id="12" name="TextBox 11">
            <a:extLst>
              <a:ext uri="{FF2B5EF4-FFF2-40B4-BE49-F238E27FC236}">
                <a16:creationId xmlns:a16="http://schemas.microsoft.com/office/drawing/2014/main" id="{9EDC6F27-4F86-628F-FA92-B4E9352C71A1}"/>
              </a:ext>
            </a:extLst>
          </p:cNvPr>
          <p:cNvSpPr txBox="1"/>
          <p:nvPr/>
        </p:nvSpPr>
        <p:spPr>
          <a:xfrm>
            <a:off x="428625" y="5368421"/>
            <a:ext cx="11334749" cy="646331"/>
          </a:xfrm>
          <a:prstGeom prst="rect">
            <a:avLst/>
          </a:prstGeom>
          <a:noFill/>
        </p:spPr>
        <p:txBody>
          <a:bodyPr wrap="square" rtlCol="0">
            <a:spAutoFit/>
          </a:bodyPr>
          <a:lstStyle/>
          <a:p>
            <a:pPr algn="just"/>
            <a:r>
              <a:rPr lang="en-GB" dirty="0">
                <a:latin typeface="Comic Sans MS" panose="030F0702030302020204" pitchFamily="66" charset="0"/>
              </a:rPr>
              <a:t>From the above Bar plot, regarding Bottom 10 Product count, we can conclude that the </a:t>
            </a:r>
            <a:r>
              <a:rPr lang="en-GB" dirty="0" err="1">
                <a:latin typeface="Comic Sans MS" panose="030F0702030302020204" pitchFamily="66" charset="0"/>
              </a:rPr>
              <a:t>Handsoap</a:t>
            </a:r>
            <a:r>
              <a:rPr lang="en-GB" dirty="0">
                <a:latin typeface="Comic Sans MS" panose="030F0702030302020204" pitchFamily="66" charset="0"/>
              </a:rPr>
              <a:t> contribute for the minimum share (9.4414%), followed by Sandwich Loaves (9.8364%)</a:t>
            </a:r>
            <a:endParaRPr lang="en-IN" dirty="0">
              <a:latin typeface="Comic Sans MS" panose="030F0702030302020204" pitchFamily="66" charset="0"/>
            </a:endParaRPr>
          </a:p>
        </p:txBody>
      </p:sp>
    </p:spTree>
    <p:extLst>
      <p:ext uri="{BB962C8B-B14F-4D97-AF65-F5344CB8AC3E}">
        <p14:creationId xmlns:p14="http://schemas.microsoft.com/office/powerpoint/2010/main" val="358628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474663"/>
          </a:xfrm>
        </p:spPr>
        <p:txBody>
          <a:bodyPr>
            <a:normAutofit/>
          </a:bodyPr>
          <a:lstStyle/>
          <a:p>
            <a:pPr algn="ctr"/>
            <a:r>
              <a:rPr lang="en-GB" sz="2000" b="1" dirty="0">
                <a:latin typeface="Comic Sans MS" panose="030F0702030302020204" pitchFamily="66" charset="0"/>
              </a:rPr>
              <a:t>Exploratory data analysis – Bivariate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7" name="TextBox 16">
            <a:extLst>
              <a:ext uri="{FF2B5EF4-FFF2-40B4-BE49-F238E27FC236}">
                <a16:creationId xmlns:a16="http://schemas.microsoft.com/office/drawing/2014/main" id="{F4C0C63A-3CCC-9D70-9F0E-D462955D8982}"/>
              </a:ext>
            </a:extLst>
          </p:cNvPr>
          <p:cNvSpPr txBox="1"/>
          <p:nvPr/>
        </p:nvSpPr>
        <p:spPr>
          <a:xfrm>
            <a:off x="361950" y="5903567"/>
            <a:ext cx="11477625" cy="646331"/>
          </a:xfrm>
          <a:prstGeom prst="rect">
            <a:avLst/>
          </a:prstGeom>
          <a:noFill/>
        </p:spPr>
        <p:txBody>
          <a:bodyPr wrap="square" rtlCol="0">
            <a:spAutoFit/>
          </a:bodyPr>
          <a:lstStyle/>
          <a:p>
            <a:r>
              <a:rPr lang="en-GB" dirty="0">
                <a:latin typeface="Comic Sans MS" panose="030F0702030302020204" pitchFamily="66" charset="0"/>
              </a:rPr>
              <a:t>From the above graph we can confirm that year 2018 has the highest no. of orders (45.92%)in terms of production in various segments which gradually decreased , becoming lowest in 2020(8.86%)</a:t>
            </a:r>
            <a:endParaRPr lang="en-IN" dirty="0">
              <a:latin typeface="Comic Sans MS" panose="030F0702030302020204" pitchFamily="66" charset="0"/>
            </a:endParaRPr>
          </a:p>
        </p:txBody>
      </p:sp>
      <p:pic>
        <p:nvPicPr>
          <p:cNvPr id="8" name="Picture 7">
            <a:extLst>
              <a:ext uri="{FF2B5EF4-FFF2-40B4-BE49-F238E27FC236}">
                <a16:creationId xmlns:a16="http://schemas.microsoft.com/office/drawing/2014/main" id="{10812CC9-AF16-12E2-3BBE-F13A7E9D2E25}"/>
              </a:ext>
            </a:extLst>
          </p:cNvPr>
          <p:cNvPicPr>
            <a:picLocks noChangeAspect="1"/>
          </p:cNvPicPr>
          <p:nvPr/>
        </p:nvPicPr>
        <p:blipFill>
          <a:blip r:embed="rId2"/>
          <a:stretch>
            <a:fillRect/>
          </a:stretch>
        </p:blipFill>
        <p:spPr>
          <a:xfrm>
            <a:off x="361950" y="754501"/>
            <a:ext cx="11477625" cy="5041552"/>
          </a:xfrm>
          <a:prstGeom prst="rect">
            <a:avLst/>
          </a:prstGeom>
        </p:spPr>
      </p:pic>
    </p:spTree>
    <p:extLst>
      <p:ext uri="{BB962C8B-B14F-4D97-AF65-F5344CB8AC3E}">
        <p14:creationId xmlns:p14="http://schemas.microsoft.com/office/powerpoint/2010/main" val="289773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2060575" y="95250"/>
            <a:ext cx="10131425" cy="474663"/>
          </a:xfrm>
        </p:spPr>
        <p:txBody>
          <a:bodyPr>
            <a:normAutofit/>
          </a:bodyPr>
          <a:lstStyle/>
          <a:p>
            <a:pPr algn="ctr"/>
            <a:r>
              <a:rPr lang="en-GB" sz="2000" b="1" dirty="0">
                <a:latin typeface="Comic Sans MS" panose="030F0702030302020204" pitchFamily="66" charset="0"/>
              </a:rPr>
              <a:t>Exploratory data analysis – Bivariate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7" name="TextBox 16">
            <a:extLst>
              <a:ext uri="{FF2B5EF4-FFF2-40B4-BE49-F238E27FC236}">
                <a16:creationId xmlns:a16="http://schemas.microsoft.com/office/drawing/2014/main" id="{F4C0C63A-3CCC-9D70-9F0E-D462955D8982}"/>
              </a:ext>
            </a:extLst>
          </p:cNvPr>
          <p:cNvSpPr txBox="1"/>
          <p:nvPr/>
        </p:nvSpPr>
        <p:spPr>
          <a:xfrm>
            <a:off x="390525" y="5934553"/>
            <a:ext cx="11458576" cy="646331"/>
          </a:xfrm>
          <a:prstGeom prst="rect">
            <a:avLst/>
          </a:prstGeom>
          <a:noFill/>
        </p:spPr>
        <p:txBody>
          <a:bodyPr wrap="square" rtlCol="0">
            <a:spAutoFit/>
          </a:bodyPr>
          <a:lstStyle/>
          <a:p>
            <a:r>
              <a:rPr lang="en-GB" dirty="0">
                <a:latin typeface="Comic Sans MS" panose="030F0702030302020204" pitchFamily="66" charset="0"/>
              </a:rPr>
              <a:t>From the above graph we can confirm that from 2018 Q1 till 2019 Q1, the order-count have increased from 15.086% to 16.249%(the highest), but it eventually decreased to 8.861% on 2021 Q1.</a:t>
            </a:r>
            <a:endParaRPr lang="en-IN" dirty="0">
              <a:latin typeface="Comic Sans MS" panose="030F0702030302020204" pitchFamily="66" charset="0"/>
            </a:endParaRPr>
          </a:p>
        </p:txBody>
      </p:sp>
      <p:pic>
        <p:nvPicPr>
          <p:cNvPr id="8" name="Picture 7">
            <a:extLst>
              <a:ext uri="{FF2B5EF4-FFF2-40B4-BE49-F238E27FC236}">
                <a16:creationId xmlns:a16="http://schemas.microsoft.com/office/drawing/2014/main" id="{BD6E2DCF-271B-CFC9-E7E9-B89210CEB941}"/>
              </a:ext>
            </a:extLst>
          </p:cNvPr>
          <p:cNvPicPr>
            <a:picLocks noChangeAspect="1"/>
          </p:cNvPicPr>
          <p:nvPr/>
        </p:nvPicPr>
        <p:blipFill>
          <a:blip r:embed="rId2"/>
          <a:stretch>
            <a:fillRect/>
          </a:stretch>
        </p:blipFill>
        <p:spPr>
          <a:xfrm>
            <a:off x="390525" y="665271"/>
            <a:ext cx="11458576" cy="5130782"/>
          </a:xfrm>
          <a:prstGeom prst="rect">
            <a:avLst/>
          </a:prstGeom>
        </p:spPr>
      </p:pic>
    </p:spTree>
    <p:extLst>
      <p:ext uri="{BB962C8B-B14F-4D97-AF65-F5344CB8AC3E}">
        <p14:creationId xmlns:p14="http://schemas.microsoft.com/office/powerpoint/2010/main" val="635274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2643</TotalTime>
  <Words>2540</Words>
  <Application>Microsoft Office PowerPoint</Application>
  <PresentationFormat>Widescreen</PresentationFormat>
  <Paragraphs>127</Paragraphs>
  <Slides>27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27</vt:i4>
      </vt:variant>
    </vt:vector>
  </HeadingPairs>
  <TitlesOfParts>
    <vt:vector size="35" baseType="lpstr">
      <vt:lpstr>Arial</vt:lpstr>
      <vt:lpstr>Calibri</vt:lpstr>
      <vt:lpstr>Calibri Light</vt:lpstr>
      <vt:lpstr>Comic Sans MS</vt:lpstr>
      <vt:lpstr>Wingdings</vt:lpstr>
      <vt:lpstr>Celestial</vt:lpstr>
      <vt:lpstr>Macro-Enabled Worksheet</vt:lpstr>
      <vt:lpstr>Package</vt:lpstr>
      <vt:lpstr>PowerPoint Presentation</vt:lpstr>
      <vt:lpstr>Problem Statement</vt:lpstr>
      <vt:lpstr>About data</vt:lpstr>
      <vt:lpstr>About data</vt:lpstr>
      <vt:lpstr>Exploratory data analysis - Univariate</vt:lpstr>
      <vt:lpstr>Exploratory data analysis - Univariate</vt:lpstr>
      <vt:lpstr>Exploratory data analysis - Univariate</vt:lpstr>
      <vt:lpstr>Exploratory data analysis – Bivariate Analysis</vt:lpstr>
      <vt:lpstr>Exploratory data analysis – Bivariate Analysis</vt:lpstr>
      <vt:lpstr>Exploratory data analysis – Bivariate Analysis</vt:lpstr>
      <vt:lpstr>Exploratory data analysis – Bivariate Analysis</vt:lpstr>
      <vt:lpstr>Exploratory data analysis – 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INFERENCES FROM MARKET BASKET ANALYSIS</vt:lpstr>
      <vt:lpstr>PowerPoint Presentation</vt:lpstr>
      <vt:lpstr>RECOMMENDATIONS FROM MARKET BASKET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and Retail analytics</dc:title>
  <dc:creator>Shubhasree Sarkar</dc:creator>
  <cp:lastModifiedBy>Shubhasree Sarkar</cp:lastModifiedBy>
  <cp:revision>82</cp:revision>
  <dcterms:created xsi:type="dcterms:W3CDTF">2022-05-21T06:18:40Z</dcterms:created>
  <dcterms:modified xsi:type="dcterms:W3CDTF">2022-05-29T15:28:57Z</dcterms:modified>
</cp:coreProperties>
</file>